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53">
  <p:sldMasterIdLst>
    <p:sldMasterId id="2147483648" r:id="rId5"/>
    <p:sldMasterId id="2147483660" r:id="rId6"/>
  </p:sldMasterIdLst>
  <p:notesMasterIdLst>
    <p:notesMasterId r:id="rId18"/>
  </p:notesMasterIdLst>
  <p:handoutMasterIdLst>
    <p:handoutMasterId r:id="rId19"/>
  </p:handoutMasterIdLst>
  <p:sldIdLst>
    <p:sldId id="510" r:id="rId7"/>
    <p:sldId id="266" r:id="rId8"/>
    <p:sldId id="529" r:id="rId9"/>
    <p:sldId id="516" r:id="rId10"/>
    <p:sldId id="517" r:id="rId11"/>
    <p:sldId id="527" r:id="rId12"/>
    <p:sldId id="528" r:id="rId13"/>
    <p:sldId id="507" r:id="rId14"/>
    <p:sldId id="421" r:id="rId15"/>
    <p:sldId id="509" r:id="rId16"/>
    <p:sldId id="264" r:id="rId17"/>
  </p:sldIdLst>
  <p:sldSz cx="12192000" cy="6858000"/>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24" userDrawn="1">
          <p15:clr>
            <a:srgbClr val="A4A3A4"/>
          </p15:clr>
        </p15:guide>
        <p15:guide id="2" pos="19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Meredith L Gillum (CENSUS/GEO FED)" initials="MLG(F" lastIdx="87" clrIdx="0">
    <p:extLst>
      <p:ext uri="{19B8F6BF-5375-455C-9EA6-DF929625EA0E}">
        <p15:presenceInfo xmlns:p15="http://schemas.microsoft.com/office/powerpoint/2012/main" userId="S-1-5-21-2418650581-3053253586-2785318765-32911" providerId="AD"/>
      </p:ext>
    </p:extLst>
  </p:cmAuthor>
  <p:cmAuthor id="3" name="James Crisp (CENSUS/GEO FED)" initials="JC(F" lastIdx="4" clrIdx="1">
    <p:extLst>
      <p:ext uri="{19B8F6BF-5375-455C-9EA6-DF929625EA0E}">
        <p15:presenceInfo xmlns:p15="http://schemas.microsoft.com/office/powerpoint/2012/main" userId="S-1-5-21-2418650581-3053253586-2785318765-241800" providerId="AD"/>
      </p:ext>
    </p:extLst>
  </p:cmAuthor>
  <p:cmAuthor id="4" name="Brian Kevin Timko (CENSUS/GEO FED)" initials="BF" lastIdx="1" clrIdx="2">
    <p:extLst>
      <p:ext uri="{19B8F6BF-5375-455C-9EA6-DF929625EA0E}">
        <p15:presenceInfo xmlns:p15="http://schemas.microsoft.com/office/powerpoint/2012/main" userId="S0037FFE8BC304AB@LIVE.COM"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100" autoAdjust="0"/>
  </p:normalViewPr>
  <p:slideViewPr>
    <p:cSldViewPr>
      <p:cViewPr varScale="1">
        <p:scale>
          <a:sx n="42" d="100"/>
          <a:sy n="42" d="100"/>
        </p:scale>
        <p:origin x="1206" y="42"/>
      </p:cViewPr>
      <p:guideLst>
        <p:guide orient="horz" pos="4224"/>
        <p:guide pos="192"/>
      </p:guideLst>
    </p:cSldViewPr>
  </p:slideViewPr>
  <p:notesTextViewPr>
    <p:cViewPr>
      <p:scale>
        <a:sx n="1" d="1"/>
        <a:sy n="1" d="1"/>
      </p:scale>
      <p:origin x="0" y="0"/>
    </p:cViewPr>
  </p:notesTextViewPr>
  <p:sorterViewPr>
    <p:cViewPr>
      <p:scale>
        <a:sx n="100" d="100"/>
        <a:sy n="100" d="100"/>
      </p:scale>
      <p:origin x="0" y="-432"/>
    </p:cViewPr>
  </p:sorterViewPr>
  <p:notesViewPr>
    <p:cSldViewPr>
      <p:cViewPr varScale="1">
        <p:scale>
          <a:sx n="82" d="100"/>
          <a:sy n="82" d="100"/>
        </p:scale>
        <p:origin x="1536"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67374" cy="470072"/>
          </a:xfrm>
          <a:prstGeom prst="rect">
            <a:avLst/>
          </a:prstGeom>
        </p:spPr>
        <p:txBody>
          <a:bodyPr vert="horz" lIns="92181" tIns="46090" rIns="92181" bIns="46090" rtlCol="0"/>
          <a:lstStyle>
            <a:lvl1pPr algn="l">
              <a:defRPr sz="1200"/>
            </a:lvl1pPr>
          </a:lstStyle>
          <a:p>
            <a:endParaRPr lang="en-US"/>
          </a:p>
        </p:txBody>
      </p:sp>
      <p:sp>
        <p:nvSpPr>
          <p:cNvPr id="3" name="Date Placeholder 2"/>
          <p:cNvSpPr>
            <a:spLocks noGrp="1"/>
          </p:cNvSpPr>
          <p:nvPr>
            <p:ph type="dt" sz="quarter" idx="1"/>
          </p:nvPr>
        </p:nvSpPr>
        <p:spPr>
          <a:xfrm>
            <a:off x="4008100" y="1"/>
            <a:ext cx="3067374" cy="470072"/>
          </a:xfrm>
          <a:prstGeom prst="rect">
            <a:avLst/>
          </a:prstGeom>
        </p:spPr>
        <p:txBody>
          <a:bodyPr vert="horz" lIns="92181" tIns="46090" rIns="92181" bIns="46090" rtlCol="0"/>
          <a:lstStyle>
            <a:lvl1pPr algn="r">
              <a:defRPr sz="1200"/>
            </a:lvl1pPr>
          </a:lstStyle>
          <a:p>
            <a:fld id="{A022DE7A-687C-4769-BEE7-216CA289F88B}" type="datetimeFigureOut">
              <a:rPr lang="en-US" smtClean="0"/>
              <a:t>1/11/2018</a:t>
            </a:fld>
            <a:endParaRPr lang="en-US"/>
          </a:p>
        </p:txBody>
      </p:sp>
      <p:sp>
        <p:nvSpPr>
          <p:cNvPr id="4" name="Footer Placeholder 3"/>
          <p:cNvSpPr>
            <a:spLocks noGrp="1"/>
          </p:cNvSpPr>
          <p:nvPr>
            <p:ph type="ftr" sz="quarter" idx="2"/>
          </p:nvPr>
        </p:nvSpPr>
        <p:spPr>
          <a:xfrm>
            <a:off x="0" y="8893003"/>
            <a:ext cx="3067374" cy="470072"/>
          </a:xfrm>
          <a:prstGeom prst="rect">
            <a:avLst/>
          </a:prstGeom>
        </p:spPr>
        <p:txBody>
          <a:bodyPr vert="horz" lIns="92181" tIns="46090" rIns="92181" bIns="46090" rtlCol="0" anchor="b"/>
          <a:lstStyle>
            <a:lvl1pPr algn="l">
              <a:defRPr sz="1200"/>
            </a:lvl1pPr>
          </a:lstStyle>
          <a:p>
            <a:endParaRPr lang="en-US"/>
          </a:p>
        </p:txBody>
      </p:sp>
      <p:sp>
        <p:nvSpPr>
          <p:cNvPr id="5" name="Slide Number Placeholder 4"/>
          <p:cNvSpPr>
            <a:spLocks noGrp="1"/>
          </p:cNvSpPr>
          <p:nvPr>
            <p:ph type="sldNum" sz="quarter" idx="3"/>
          </p:nvPr>
        </p:nvSpPr>
        <p:spPr>
          <a:xfrm>
            <a:off x="4008100" y="8893003"/>
            <a:ext cx="3067374" cy="470072"/>
          </a:xfrm>
          <a:prstGeom prst="rect">
            <a:avLst/>
          </a:prstGeom>
        </p:spPr>
        <p:txBody>
          <a:bodyPr vert="horz" lIns="92181" tIns="46090" rIns="92181" bIns="46090" rtlCol="0" anchor="b"/>
          <a:lstStyle>
            <a:lvl1pPr algn="r">
              <a:defRPr sz="1200"/>
            </a:lvl1pPr>
          </a:lstStyle>
          <a:p>
            <a:fld id="{83AAEDA3-3A37-481C-9FDE-A23D027D73A0}" type="slidenum">
              <a:rPr lang="en-US" smtClean="0"/>
              <a:t>‹#›</a:t>
            </a:fld>
            <a:endParaRPr lang="en-US"/>
          </a:p>
        </p:txBody>
      </p:sp>
    </p:spTree>
    <p:extLst>
      <p:ext uri="{BB962C8B-B14F-4D97-AF65-F5344CB8AC3E}">
        <p14:creationId xmlns:p14="http://schemas.microsoft.com/office/powerpoint/2010/main" val="2405355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2" tIns="46966" rIns="93932" bIns="46966" rtlCol="0"/>
          <a:lstStyle>
            <a:lvl1pPr algn="l">
              <a:defRPr sz="1200"/>
            </a:lvl1pPr>
          </a:lstStyle>
          <a:p>
            <a:endParaRPr lang="en-US"/>
          </a:p>
        </p:txBody>
      </p:sp>
      <p:sp>
        <p:nvSpPr>
          <p:cNvPr id="3" name="Date Placeholder 2"/>
          <p:cNvSpPr>
            <a:spLocks noGrp="1"/>
          </p:cNvSpPr>
          <p:nvPr>
            <p:ph type="dt" idx="1"/>
          </p:nvPr>
        </p:nvSpPr>
        <p:spPr>
          <a:xfrm>
            <a:off x="4008705" y="0"/>
            <a:ext cx="3066733" cy="468154"/>
          </a:xfrm>
          <a:prstGeom prst="rect">
            <a:avLst/>
          </a:prstGeom>
        </p:spPr>
        <p:txBody>
          <a:bodyPr vert="horz" lIns="93932" tIns="46966" rIns="93932" bIns="46966" rtlCol="0"/>
          <a:lstStyle>
            <a:lvl1pPr algn="r">
              <a:defRPr sz="1200"/>
            </a:lvl1pPr>
          </a:lstStyle>
          <a:p>
            <a:fld id="{440F903A-873C-4C92-95D1-C34E117DE35A}" type="datetimeFigureOut">
              <a:rPr lang="en-US" smtClean="0"/>
              <a:t>1/11/2018</a:t>
            </a:fld>
            <a:endParaRPr lang="en-US"/>
          </a:p>
        </p:txBody>
      </p:sp>
      <p:sp>
        <p:nvSpPr>
          <p:cNvPr id="4" name="Slide Image Placeholder 3"/>
          <p:cNvSpPr>
            <a:spLocks noGrp="1" noRot="1" noChangeAspect="1"/>
          </p:cNvSpPr>
          <p:nvPr>
            <p:ph type="sldImg" idx="2"/>
          </p:nvPr>
        </p:nvSpPr>
        <p:spPr>
          <a:xfrm>
            <a:off x="417513" y="701675"/>
            <a:ext cx="6242050" cy="3511550"/>
          </a:xfrm>
          <a:prstGeom prst="rect">
            <a:avLst/>
          </a:prstGeom>
          <a:noFill/>
          <a:ln w="12700">
            <a:solidFill>
              <a:prstClr val="black"/>
            </a:solidFill>
          </a:ln>
        </p:spPr>
        <p:txBody>
          <a:bodyPr vert="horz" lIns="93932" tIns="46966" rIns="93932" bIns="46966" rtlCol="0" anchor="ctr"/>
          <a:lstStyle/>
          <a:p>
            <a:endParaRPr lang="en-US"/>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2" tIns="46966" rIns="93932" bIns="4696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7"/>
            <a:ext cx="3066733" cy="468154"/>
          </a:xfrm>
          <a:prstGeom prst="rect">
            <a:avLst/>
          </a:prstGeom>
        </p:spPr>
        <p:txBody>
          <a:bodyPr vert="horz" lIns="93932" tIns="46966" rIns="93932" bIns="46966"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7"/>
            <a:ext cx="3066733" cy="468154"/>
          </a:xfrm>
          <a:prstGeom prst="rect">
            <a:avLst/>
          </a:prstGeom>
        </p:spPr>
        <p:txBody>
          <a:bodyPr vert="horz" lIns="93932" tIns="46966" rIns="93932" bIns="46966" rtlCol="0" anchor="b"/>
          <a:lstStyle>
            <a:lvl1pPr algn="r">
              <a:defRPr sz="1200"/>
            </a:lvl1pPr>
          </a:lstStyle>
          <a:p>
            <a:fld id="{603B9073-4934-4A18-B03D-7FA2DABDE591}" type="slidenum">
              <a:rPr lang="en-US" smtClean="0"/>
              <a:t>‹#›</a:t>
            </a:fld>
            <a:endParaRPr lang="en-US"/>
          </a:p>
        </p:txBody>
      </p:sp>
    </p:spTree>
    <p:extLst>
      <p:ext uri="{BB962C8B-B14F-4D97-AF65-F5344CB8AC3E}">
        <p14:creationId xmlns:p14="http://schemas.microsoft.com/office/powerpoint/2010/main" val="2573143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Welcome to the 2020 Census LUCA Training to </a:t>
            </a:r>
            <a:r>
              <a:rPr lang="en-US" baseline="0" dirty="0" smtClean="0"/>
              <a:t>introduce the digital map materials.  This presentation serves as an introduction to the digital map materials and prepares participants for this specific product preference selection.  It does not provide instructions for making updates to the digital maps or for submitting the updated materials. </a:t>
            </a:r>
            <a:r>
              <a:rPr lang="en-US" sz="1200" kern="1200" dirty="0" smtClean="0">
                <a:solidFill>
                  <a:schemeClr val="tx1"/>
                </a:solidFill>
                <a:effectLst/>
                <a:latin typeface="+mn-lt"/>
                <a:ea typeface="+mn-ea"/>
                <a:cs typeface="+mn-cs"/>
              </a:rPr>
              <a:t>Separate presentations cover those two topics</a:t>
            </a:r>
            <a:r>
              <a:rPr lang="en-U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1</a:t>
            </a:fld>
            <a:endParaRPr lang="en-US" dirty="0"/>
          </a:p>
        </p:txBody>
      </p:sp>
    </p:spTree>
    <p:extLst>
      <p:ext uri="{BB962C8B-B14F-4D97-AF65-F5344CB8AC3E}">
        <p14:creationId xmlns:p14="http://schemas.microsoft.com/office/powerpoint/2010/main" val="27588630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As we wrap up the introduction of the digital map</a:t>
            </a:r>
            <a:r>
              <a:rPr lang="en-US" baseline="0" dirty="0" smtClean="0"/>
              <a:t> materials, the Census Bureau wants to ensure all participants are aware of the ways to get support and assistance for the 2020 LUCA operation.  Please visit the 2020 LUCA </a:t>
            </a:r>
            <a:r>
              <a:rPr lang="en-US" baseline="0" dirty="0" smtClean="0"/>
              <a:t>website </a:t>
            </a:r>
            <a:r>
              <a:rPr lang="en-US" baseline="0" dirty="0" smtClean="0"/>
              <a:t>first for information and instructions.  A Frequently Asked Questions document serves as a thorough resource because it contains many of the most common questions and answers.  If participants cannot find the answers or information they need, they may call the Geographic Programs Support Desk, toll free, at 1-844-344-0169 or </a:t>
            </a:r>
            <a:r>
              <a:rPr lang="en-US" baseline="0" dirty="0" smtClean="0"/>
              <a:t>email </a:t>
            </a:r>
            <a:r>
              <a:rPr lang="en-US" baseline="0" dirty="0" smtClean="0"/>
              <a:t>them at GEO.2020.LUCA@census.gov. </a:t>
            </a:r>
            <a:r>
              <a:rPr lang="en-US" dirty="0" smtClean="0"/>
              <a:t>Also</a:t>
            </a:r>
            <a:r>
              <a:rPr lang="en-US" baseline="0" dirty="0" smtClean="0"/>
              <a:t> included on this slide is information for our regional office.</a:t>
            </a:r>
            <a:endParaRPr lang="en-US" dirty="0" smtClean="0"/>
          </a:p>
        </p:txBody>
      </p:sp>
    </p:spTree>
    <p:extLst>
      <p:ext uri="{BB962C8B-B14F-4D97-AF65-F5344CB8AC3E}">
        <p14:creationId xmlns:p14="http://schemas.microsoft.com/office/powerpoint/2010/main" val="3370591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331788" y="76200"/>
            <a:ext cx="6413500" cy="3608388"/>
          </a:xfrm>
          <a:ln/>
        </p:spPr>
      </p:sp>
      <p:sp>
        <p:nvSpPr>
          <p:cNvPr id="51203" name="Notes Placeholder 2"/>
          <p:cNvSpPr>
            <a:spLocks noGrp="1"/>
          </p:cNvSpPr>
          <p:nvPr>
            <p:ph type="body" idx="1"/>
          </p:nvPr>
        </p:nvSpPr>
        <p:spPr>
          <a:xfrm>
            <a:off x="307699" y="3683834"/>
            <a:ext cx="6461677" cy="5295510"/>
          </a:xfrm>
          <a:noFill/>
          <a:ln/>
        </p:spPr>
        <p:txBody>
          <a:bodyPr/>
          <a:lstStyle/>
          <a:p>
            <a:r>
              <a:rPr lang="en-US" dirty="0" smtClean="0">
                <a:latin typeface="Calibri" panose="020F0502020204030204" pitchFamily="34" charset="0"/>
              </a:rPr>
              <a:t>For </a:t>
            </a:r>
            <a:r>
              <a:rPr lang="en-US" dirty="0">
                <a:latin typeface="Calibri" panose="020F0502020204030204" pitchFamily="34" charset="0"/>
              </a:rPr>
              <a:t>those of you wanting to learn more or using social media, please feel free to ‘connect with us’ </a:t>
            </a:r>
            <a:r>
              <a:rPr lang="en-US" dirty="0" smtClean="0">
                <a:latin typeface="Calibri" panose="020F0502020204030204" pitchFamily="34" charset="0"/>
              </a:rPr>
              <a:t>through </a:t>
            </a:r>
            <a:r>
              <a:rPr lang="en-US" dirty="0">
                <a:latin typeface="Calibri" panose="020F0502020204030204" pitchFamily="34" charset="0"/>
              </a:rPr>
              <a:t>these URLs and social media sites.  Thank you for attending today’s </a:t>
            </a:r>
            <a:r>
              <a:rPr lang="en-US" dirty="0" smtClean="0">
                <a:latin typeface="Calibri" panose="020F0502020204030204" pitchFamily="34" charset="0"/>
              </a:rPr>
              <a:t>2020 </a:t>
            </a:r>
            <a:r>
              <a:rPr lang="en-US" dirty="0">
                <a:latin typeface="Calibri" panose="020F0502020204030204" pitchFamily="34" charset="0"/>
              </a:rPr>
              <a:t>LUCA </a:t>
            </a:r>
            <a:r>
              <a:rPr lang="en-US" baseline="0" dirty="0" smtClean="0">
                <a:latin typeface="Calibri" panose="020F0502020204030204" pitchFamily="34" charset="0"/>
              </a:rPr>
              <a:t>Training workshop with the digital map materials focus.</a:t>
            </a:r>
          </a:p>
          <a:p>
            <a:endParaRPr lang="en-US" baseline="0" dirty="0" smtClean="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next training</a:t>
            </a:r>
            <a:r>
              <a:rPr lang="en-US" baseline="0" dirty="0" smtClean="0"/>
              <a:t> </a:t>
            </a:r>
            <a:r>
              <a:rPr lang="en-US" dirty="0" smtClean="0"/>
              <a:t>module of interest</a:t>
            </a:r>
            <a:r>
              <a:rPr lang="en-US" baseline="0" dirty="0" smtClean="0"/>
              <a:t> regarding materials is for your address product preference.  Please navigate to the appropriate presentation for your address materials selection (paper or digital). If you have already reviewed the address materials presentation and the initial setup presentation, the next logical module to review is the Review and Update Strategies presentation.</a:t>
            </a:r>
            <a:endParaRPr lang="en-US" dirty="0" smtClean="0"/>
          </a:p>
          <a:p>
            <a:endParaRPr lang="en-US" dirty="0">
              <a:latin typeface="Calibri" panose="020F0502020204030204" pitchFamily="34" charset="0"/>
            </a:endParaRPr>
          </a:p>
        </p:txBody>
      </p:sp>
      <p:sp>
        <p:nvSpPr>
          <p:cNvPr id="51204" name="Slide Number Placeholder 3"/>
          <p:cNvSpPr>
            <a:spLocks noGrp="1"/>
          </p:cNvSpPr>
          <p:nvPr>
            <p:ph type="sldNum" sz="quarter" idx="5"/>
          </p:nvPr>
        </p:nvSpPr>
        <p:spPr>
          <a:noFill/>
        </p:spPr>
        <p:txBody>
          <a:bodyPr/>
          <a:lstStyle/>
          <a:p>
            <a:fld id="{0B25B270-CC2D-46CD-99C6-96504479E69D}" type="slidenum">
              <a:rPr lang="en-US"/>
              <a:pPr/>
              <a:t>11</a:t>
            </a:fld>
            <a:endParaRPr lang="en-US"/>
          </a:p>
        </p:txBody>
      </p:sp>
    </p:spTree>
    <p:extLst>
      <p:ext uri="{BB962C8B-B14F-4D97-AF65-F5344CB8AC3E}">
        <p14:creationId xmlns:p14="http://schemas.microsoft.com/office/powerpoint/2010/main" val="2357348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presentation identifies the specific product preference choices that are eligible to receive digital map materials. The digital maps provided by the </a:t>
            </a:r>
            <a:r>
              <a:rPr lang="en-US" sz="1200" kern="1200" dirty="0" smtClean="0">
                <a:solidFill>
                  <a:schemeClr val="tx1"/>
                </a:solidFill>
                <a:effectLst/>
                <a:latin typeface="+mn-lt"/>
                <a:ea typeface="+mn-ea"/>
                <a:cs typeface="+mn-cs"/>
              </a:rPr>
              <a:t>U.S. Census </a:t>
            </a:r>
            <a:r>
              <a:rPr lang="en-US" sz="1200" kern="1200" dirty="0" smtClean="0">
                <a:solidFill>
                  <a:schemeClr val="tx1"/>
                </a:solidFill>
                <a:effectLst/>
                <a:latin typeface="+mn-lt"/>
                <a:ea typeface="+mn-ea"/>
                <a:cs typeface="+mn-cs"/>
              </a:rPr>
              <a:t>Bureau in support of the 2020 LUCA operation are the TIGER Partnership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It discusses delivery of the LUCA digital materials; introduces the TIGER Partnership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materials, and provides high level information regarding editing the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It reinforces the ways to receive support and assistance during the LUCA operation and mentions ways to stay connected to the Census Bureau through several social media sources as well as Census Bureau subscriptions</a:t>
            </a:r>
            <a:r>
              <a:rPr lang="en-US" sz="1200" kern="1200" baseline="0" dirty="0" smtClean="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For more detailed information and instruction, refer to the Respondent Guide that accompanies the materials and to upcoming presentations that discuss review, update and submission details.</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2</a:t>
            </a:fld>
            <a:endParaRPr lang="en-US"/>
          </a:p>
        </p:txBody>
      </p:sp>
    </p:spTree>
    <p:extLst>
      <p:ext uri="{BB962C8B-B14F-4D97-AF65-F5344CB8AC3E}">
        <p14:creationId xmlns:p14="http://schemas.microsoft.com/office/powerpoint/2010/main" val="3389955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baseline="0" dirty="0" smtClean="0"/>
              <a:t>All active, functioning, legal governments can choose to receive digital map materials for the 2020 LUCA operation. </a:t>
            </a:r>
            <a:r>
              <a:rPr lang="en-US" baseline="0" dirty="0" smtClean="0"/>
              <a:t>Each </a:t>
            </a:r>
            <a:r>
              <a:rPr lang="en-US" baseline="0" dirty="0"/>
              <a:t>of the </a:t>
            </a:r>
            <a:r>
              <a:rPr lang="en-US" baseline="0" dirty="0" smtClean="0"/>
              <a:t>THREE </a:t>
            </a:r>
            <a:r>
              <a:rPr lang="en-US" baseline="0" dirty="0"/>
              <a:t>product preferences listed on this slide receive digital </a:t>
            </a:r>
            <a:r>
              <a:rPr lang="en-US" baseline="0" dirty="0" smtClean="0"/>
              <a:t>map </a:t>
            </a:r>
            <a:r>
              <a:rPr lang="en-US" baseline="0" dirty="0"/>
              <a:t>materials as part of their 2020 LUCA </a:t>
            </a:r>
            <a:r>
              <a:rPr lang="en-US" baseline="0" dirty="0" smtClean="0"/>
              <a:t>materials and are the intended audience for this presentation. </a:t>
            </a:r>
            <a:r>
              <a:rPr lang="en-US" b="0" i="0" baseline="0" dirty="0" smtClean="0"/>
              <a:t>We expect many governments will choose digital materials for both their address list and maps in order to leverage their own </a:t>
            </a:r>
            <a:r>
              <a:rPr lang="en-US" sz="1200" kern="1200" dirty="0" smtClean="0">
                <a:solidFill>
                  <a:schemeClr val="tx1"/>
                </a:solidFill>
                <a:effectLst/>
                <a:latin typeface="+mn-lt"/>
                <a:ea typeface="+mn-ea"/>
                <a:cs typeface="+mn-cs"/>
              </a:rPr>
              <a:t>geographic information system (GIS)</a:t>
            </a:r>
            <a:r>
              <a:rPr lang="en-US" b="0" i="0" baseline="0" dirty="0" smtClean="0"/>
              <a:t>, </a:t>
            </a:r>
            <a:r>
              <a:rPr lang="en-US" b="0" i="0" baseline="0" dirty="0" smtClean="0"/>
              <a:t>while some may only feel comfortable with using the digital address materials in a spreadsheet or database software.</a:t>
            </a:r>
            <a:endParaRPr lang="en-US" b="0" i="0" dirty="0" smtClean="0"/>
          </a:p>
          <a:p>
            <a:pPr lvl="0"/>
            <a:endParaRPr lang="en-US" baseline="0" dirty="0" smtClean="0"/>
          </a:p>
          <a:p>
            <a:pPr lvl="0"/>
            <a:r>
              <a:rPr lang="en-US" baseline="0" dirty="0" smtClean="0"/>
              <a:t>While </a:t>
            </a:r>
            <a:r>
              <a:rPr lang="en-US" baseline="0" dirty="0"/>
              <a:t>GUPS technically receives their materials by DVD, they do not use the DVDs in the same manner as the other three product preference participants on this slide.  They do not have to download the digital data off the DVD because the GUPS installation process details the GUPS participant’s steps for proper installation of the software and digital data.  Please refer to the GUPS presentation for all of the details on this process.  If GUPS participants decide to use their own GIS system, then they effectively become a Digital/Digital participant and those sections of this presentation apply to them</a:t>
            </a:r>
            <a:r>
              <a:rPr lang="en-US" baseline="0" dirty="0" smtClean="0"/>
              <a:t>.</a:t>
            </a:r>
            <a:endParaRPr lang="en-US" baseline="0" dirty="0"/>
          </a:p>
          <a:p>
            <a:pPr lvl="0"/>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9073-4934-4A18-B03D-7FA2DABDE59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037941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 2020 LUCA, the Census Bureau delivers the digital LUCA materials on DVD.  Two product preferences: Paper/Digital and Digital/Digital, receive digital maps.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Paper/Digital participants receive digital maps materials on one DVD.  The DVD has files saved in the root directory and in a “shape” folder.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Digital/Digital participants receive three DVDs: one containing the Title 13 data, one containing the non-Title 13 data and the third includes the GUPS installation software. The separate GUPS DVD is a courtesy to Digital/Digital participants who may decide to use GUPS instead of their own GIS.  The three DVDs have similar layout and content as described for the single DVD participants. More details on the </a:t>
            </a:r>
            <a:r>
              <a:rPr lang="en-US" sz="1200" b="1" kern="1200" dirty="0" smtClean="0">
                <a:solidFill>
                  <a:schemeClr val="tx1"/>
                </a:solidFill>
                <a:effectLst/>
                <a:latin typeface="+mn-lt"/>
                <a:ea typeface="+mn-ea"/>
                <a:cs typeface="+mn-cs"/>
              </a:rPr>
              <a:t>DVD layout and content </a:t>
            </a:r>
            <a:r>
              <a:rPr lang="en-US" sz="1200" kern="1200" dirty="0" smtClean="0">
                <a:solidFill>
                  <a:schemeClr val="tx1"/>
                </a:solidFill>
                <a:effectLst/>
                <a:latin typeface="+mn-lt"/>
                <a:ea typeface="+mn-ea"/>
                <a:cs typeface="+mn-cs"/>
              </a:rPr>
              <a:t>of each product preference are included in next four slides.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Please keep in mind the digital Title 13 data includes the Census Bureau’s Address List and PDF small format maps that contain structure points depicted as map spots. Participants must use the Census provided password in order to gain access to these Title 13 materials, as described in the Initial Setup presentation.  Participants must ensure the confidential treatment of the DVD and contents included within the DVD in order to comply with Title 13 restrictions.  Use the </a:t>
            </a:r>
            <a:r>
              <a:rPr lang="en-US" sz="1200" i="1" kern="1200" dirty="0" smtClean="0">
                <a:solidFill>
                  <a:schemeClr val="tx1"/>
                </a:solidFill>
                <a:effectLst/>
                <a:latin typeface="+mn-lt"/>
                <a:ea typeface="+mn-ea"/>
                <a:cs typeface="+mn-cs"/>
              </a:rPr>
              <a:t>Confidentiality and Security Guidelines </a:t>
            </a:r>
            <a:r>
              <a:rPr lang="en-US" sz="1200" kern="1200" dirty="0" smtClean="0">
                <a:solidFill>
                  <a:schemeClr val="tx1"/>
                </a:solidFill>
                <a:effectLst/>
                <a:latin typeface="+mn-lt"/>
                <a:ea typeface="+mn-ea"/>
                <a:cs typeface="+mn-cs"/>
              </a:rPr>
              <a:t>for descriptions of the necessary protections.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digital non-Title 13 data includes the Address Count List and the TIGER Partnership </a:t>
            </a:r>
            <a:r>
              <a:rPr lang="en-US" sz="1200" kern="1200" dirty="0" err="1" smtClean="0">
                <a:solidFill>
                  <a:schemeClr val="tx1"/>
                </a:solidFill>
                <a:effectLst/>
                <a:latin typeface="+mn-lt"/>
                <a:ea typeface="+mn-ea"/>
                <a:cs typeface="+mn-cs"/>
              </a:rPr>
              <a:t>shapefiles</a:t>
            </a:r>
            <a:endParaRPr lang="en-US" baseline="0" dirty="0"/>
          </a:p>
        </p:txBody>
      </p:sp>
      <p:sp>
        <p:nvSpPr>
          <p:cNvPr id="4" name="Slide Number Placeholder 3"/>
          <p:cNvSpPr>
            <a:spLocks noGrp="1"/>
          </p:cNvSpPr>
          <p:nvPr>
            <p:ph type="sldNum" sz="quarter" idx="10"/>
          </p:nvPr>
        </p:nvSpPr>
        <p:spPr/>
        <p:txBody>
          <a:bodyPr/>
          <a:lstStyle/>
          <a:p>
            <a:fld id="{603B9073-4934-4A18-B03D-7FA2DABDE591}" type="slidenum">
              <a:rPr lang="en-US" smtClean="0"/>
              <a:t>4</a:t>
            </a:fld>
            <a:endParaRPr lang="en-US"/>
          </a:p>
        </p:txBody>
      </p:sp>
    </p:spTree>
    <p:extLst>
      <p:ext uri="{BB962C8B-B14F-4D97-AF65-F5344CB8AC3E}">
        <p14:creationId xmlns:p14="http://schemas.microsoft.com/office/powerpoint/2010/main" val="4047412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 this product preference, the address related materials (address list, address list add page, address count list) are in paper format and are provided separately from the DVD.  Participants receive one DVD.  There are no title 13 materials included on the DVD.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DVD contains the paper respondent guide, a digital inventory form (</a:t>
            </a:r>
            <a:r>
              <a:rPr lang="en-US" sz="1200" i="1" kern="1200" dirty="0" smtClean="0">
                <a:solidFill>
                  <a:schemeClr val="tx1"/>
                </a:solidFill>
                <a:effectLst/>
                <a:latin typeface="+mn-lt"/>
                <a:ea typeface="+mn-ea"/>
                <a:cs typeface="+mn-cs"/>
              </a:rPr>
              <a:t>LUCA20_inventory.pdf)</a:t>
            </a:r>
            <a:r>
              <a:rPr lang="en-US" sz="1200" kern="1200" dirty="0" smtClean="0">
                <a:solidFill>
                  <a:schemeClr val="tx1"/>
                </a:solidFill>
                <a:effectLst/>
                <a:latin typeface="+mn-lt"/>
                <a:ea typeface="+mn-ea"/>
                <a:cs typeface="+mn-cs"/>
              </a:rPr>
              <a:t> to use when providing your submission to the Census Bureau (the final presentation on submission of materials discusses how to send in this form), and a readme file (</a:t>
            </a:r>
            <a:r>
              <a:rPr lang="en-US" sz="1200" i="1" kern="1200" dirty="0" smtClean="0">
                <a:solidFill>
                  <a:schemeClr val="tx1"/>
                </a:solidFill>
                <a:effectLst/>
                <a:latin typeface="+mn-lt"/>
                <a:ea typeface="+mn-ea"/>
                <a:cs typeface="+mn-cs"/>
              </a:rPr>
              <a:t>Readmefirst3.txt) </a:t>
            </a:r>
            <a:r>
              <a:rPr lang="en-US" sz="1200" kern="1200" dirty="0" smtClean="0">
                <a:solidFill>
                  <a:schemeClr val="tx1"/>
                </a:solidFill>
                <a:effectLst/>
                <a:latin typeface="+mn-lt"/>
                <a:ea typeface="+mn-ea"/>
                <a:cs typeface="+mn-cs"/>
              </a:rPr>
              <a:t>for this specific product preference in the root directory of the DVD.  The paper respondent guide is included as a pdf in addition to the paper copy received with your paper address related materials.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“shape” folder contains:</a:t>
            </a: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2020LUCA_&lt;</a:t>
            </a:r>
            <a:r>
              <a:rPr lang="en-US" sz="1200" i="1" kern="1200" dirty="0" err="1" smtClean="0">
                <a:solidFill>
                  <a:schemeClr val="tx1"/>
                </a:solidFill>
                <a:effectLst/>
                <a:latin typeface="+mn-lt"/>
                <a:ea typeface="+mn-ea"/>
                <a:cs typeface="+mn-cs"/>
              </a:rPr>
              <a:t>EntityID</a:t>
            </a:r>
            <a:r>
              <a:rPr lang="en-US" sz="1200" i="1" kern="1200" dirty="0" smtClean="0">
                <a:solidFill>
                  <a:schemeClr val="tx1"/>
                </a:solidFill>
                <a:effectLst/>
                <a:latin typeface="+mn-lt"/>
                <a:ea typeface="+mn-ea"/>
                <a:cs typeface="+mn-cs"/>
              </a:rPr>
              <a:t>&gt;_DISK2of2.exe</a:t>
            </a:r>
            <a:r>
              <a:rPr lang="en-US" sz="1200" i="1"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includes the TIGER Partnership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and a digital, courtesy copy of the address count list. The Digital Materials Initial Setup presentation describes the extraction of the data embedded within this executable file. Note, the exe file name refers to Disk 2 of 2, even though there is only one disk.  This is because this same file structure exists for partners that do receive two disks and for our systems programming, we were unable to rename the file for this product preference.</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5</a:t>
            </a:fld>
            <a:endParaRPr lang="en-US" dirty="0"/>
          </a:p>
        </p:txBody>
      </p:sp>
    </p:spTree>
    <p:extLst>
      <p:ext uri="{BB962C8B-B14F-4D97-AF65-F5344CB8AC3E}">
        <p14:creationId xmlns:p14="http://schemas.microsoft.com/office/powerpoint/2010/main" val="895323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GUPS installation DVD included for Digital/Digital participants self installs upon insertion of DVD into your computers CD/DVD drive.  Digital/Digital participants can disregard this DVD unless they decide to use GUPS instead of their own GIS.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DVD with Title 13 data contains a “shape” folder with </a:t>
            </a:r>
            <a:r>
              <a:rPr lang="en-US" sz="1200" i="1" kern="1200" dirty="0" smtClean="0">
                <a:solidFill>
                  <a:schemeClr val="tx1"/>
                </a:solidFill>
                <a:effectLst/>
                <a:latin typeface="+mn-lt"/>
                <a:ea typeface="+mn-ea"/>
                <a:cs typeface="+mn-cs"/>
              </a:rPr>
              <a:t>2020LUCA_&lt;</a:t>
            </a:r>
            <a:r>
              <a:rPr lang="en-US" sz="1200" i="1" kern="1200" dirty="0" err="1" smtClean="0">
                <a:solidFill>
                  <a:schemeClr val="tx1"/>
                </a:solidFill>
                <a:effectLst/>
                <a:latin typeface="+mn-lt"/>
                <a:ea typeface="+mn-ea"/>
                <a:cs typeface="+mn-cs"/>
              </a:rPr>
              <a:t>EntityID</a:t>
            </a:r>
            <a:r>
              <a:rPr lang="en-US" sz="1200" i="1" kern="1200" dirty="0" smtClean="0">
                <a:solidFill>
                  <a:schemeClr val="tx1"/>
                </a:solidFill>
                <a:effectLst/>
                <a:latin typeface="+mn-lt"/>
                <a:ea typeface="+mn-ea"/>
                <a:cs typeface="+mn-cs"/>
              </a:rPr>
              <a:t>&gt;_DISK1of2.exe </a:t>
            </a:r>
            <a:r>
              <a:rPr lang="en-US" sz="1200" kern="1200" dirty="0" smtClean="0">
                <a:solidFill>
                  <a:schemeClr val="tx1"/>
                </a:solidFill>
                <a:effectLst/>
                <a:latin typeface="+mn-lt"/>
                <a:ea typeface="+mn-ea"/>
                <a:cs typeface="+mn-cs"/>
              </a:rPr>
              <a:t>that includes the digital version of the Title 13 Address List. The Digital Materials Initial Setup presentation describes the extraction of the data embedded within this executable file.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DVD with non-Title 13 data contains information in the root directory and within a “shape” folder.</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root directory of the DVD contains five files.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2020LUCA_digital_respondent_guide.pdf</a:t>
            </a:r>
            <a:r>
              <a:rPr lang="en-US" sz="1200" kern="1200" dirty="0" smtClean="0">
                <a:solidFill>
                  <a:schemeClr val="tx1"/>
                </a:solidFill>
                <a:effectLst/>
                <a:latin typeface="+mn-lt"/>
                <a:ea typeface="+mn-ea"/>
                <a:cs typeface="+mn-cs"/>
              </a:rPr>
              <a:t> is the pdf version of the respondent guide for digital address list participants.  A paper copy is not provided.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2020LUCA_GUPS_respondent guide.pdf </a:t>
            </a:r>
            <a:r>
              <a:rPr lang="en-US" sz="1200" kern="1200" dirty="0" smtClean="0">
                <a:solidFill>
                  <a:schemeClr val="tx1"/>
                </a:solidFill>
                <a:effectLst/>
                <a:latin typeface="+mn-lt"/>
                <a:ea typeface="+mn-ea"/>
                <a:cs typeface="+mn-cs"/>
              </a:rPr>
              <a:t>is the pdf version of the respondent guide for GUPS participants and is included for Digital/Digital participants in case they decide to switch product preferences and use GUPS for their LUCA work.  A paper copy is not provided.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2020LUCA_header_file.txt </a:t>
            </a:r>
            <a:r>
              <a:rPr lang="en-US" sz="1200" kern="1200" dirty="0" smtClean="0">
                <a:solidFill>
                  <a:schemeClr val="tx1"/>
                </a:solidFill>
                <a:effectLst/>
                <a:latin typeface="+mn-lt"/>
                <a:ea typeface="+mn-ea"/>
                <a:cs typeface="+mn-cs"/>
              </a:rPr>
              <a:t>is a template participants may use to import their local address list into the Census Bureau’s address list layout.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LUCA20_inventory.pdf</a:t>
            </a:r>
            <a:r>
              <a:rPr lang="en-US" sz="1200" kern="1200" dirty="0" smtClean="0">
                <a:solidFill>
                  <a:schemeClr val="tx1"/>
                </a:solidFill>
                <a:effectLst/>
                <a:latin typeface="+mn-lt"/>
                <a:ea typeface="+mn-ea"/>
                <a:cs typeface="+mn-cs"/>
              </a:rPr>
              <a:t> is a digital inventory form to use when providing your submission to the Census Bureau.  The final presentation on submission discusses how to send in this form.</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a:t>
            </a:r>
            <a:r>
              <a:rPr lang="en-US" sz="1200" i="1" kern="1200" dirty="0" smtClean="0">
                <a:solidFill>
                  <a:schemeClr val="tx1"/>
                </a:solidFill>
                <a:effectLst/>
                <a:latin typeface="+mn-lt"/>
                <a:ea typeface="+mn-ea"/>
                <a:cs typeface="+mn-cs"/>
              </a:rPr>
              <a:t> Readmefirst6.txt </a:t>
            </a:r>
            <a:r>
              <a:rPr lang="en-US" sz="1200" kern="1200" dirty="0" smtClean="0">
                <a:solidFill>
                  <a:schemeClr val="tx1"/>
                </a:solidFill>
                <a:effectLst/>
                <a:latin typeface="+mn-lt"/>
                <a:ea typeface="+mn-ea"/>
                <a:cs typeface="+mn-cs"/>
              </a:rPr>
              <a:t>includes specific instructions for this product preference.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“shape” folder contains </a:t>
            </a:r>
            <a:r>
              <a:rPr lang="en-US" sz="1200" i="1" kern="1200" dirty="0" smtClean="0">
                <a:solidFill>
                  <a:schemeClr val="tx1"/>
                </a:solidFill>
                <a:effectLst/>
                <a:latin typeface="+mn-lt"/>
                <a:ea typeface="+mn-ea"/>
                <a:cs typeface="+mn-cs"/>
              </a:rPr>
              <a:t>2020LUCA_&lt;</a:t>
            </a:r>
            <a:r>
              <a:rPr lang="en-US" sz="1200" i="1" kern="1200" dirty="0" err="1" smtClean="0">
                <a:solidFill>
                  <a:schemeClr val="tx1"/>
                </a:solidFill>
                <a:effectLst/>
                <a:latin typeface="+mn-lt"/>
                <a:ea typeface="+mn-ea"/>
                <a:cs typeface="+mn-cs"/>
              </a:rPr>
              <a:t>EntityID</a:t>
            </a:r>
            <a:r>
              <a:rPr lang="en-US" sz="1200" i="1" kern="1200" dirty="0" smtClean="0">
                <a:solidFill>
                  <a:schemeClr val="tx1"/>
                </a:solidFill>
                <a:effectLst/>
                <a:latin typeface="+mn-lt"/>
                <a:ea typeface="+mn-ea"/>
                <a:cs typeface="+mn-cs"/>
              </a:rPr>
              <a:t>&gt;_DISK2of2.exe </a:t>
            </a:r>
            <a:r>
              <a:rPr lang="en-US" sz="1200" kern="1200" dirty="0" smtClean="0">
                <a:solidFill>
                  <a:schemeClr val="tx1"/>
                </a:solidFill>
                <a:effectLst/>
                <a:latin typeface="+mn-lt"/>
                <a:ea typeface="+mn-ea"/>
                <a:cs typeface="+mn-cs"/>
              </a:rPr>
              <a:t>that includes the non-Title 13 Address Count List and all the appropriate state and county TIGER Partnership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for the entity. The Digital Materials Initial Setup presentation describes the extraction of the data embedded within this executable file. </a:t>
            </a:r>
          </a:p>
        </p:txBody>
      </p:sp>
      <p:sp>
        <p:nvSpPr>
          <p:cNvPr id="4" name="Slide Number Placeholder 3"/>
          <p:cNvSpPr>
            <a:spLocks noGrp="1"/>
          </p:cNvSpPr>
          <p:nvPr>
            <p:ph type="sldNum" sz="quarter" idx="10"/>
          </p:nvPr>
        </p:nvSpPr>
        <p:spPr/>
        <p:txBody>
          <a:bodyPr/>
          <a:lstStyle/>
          <a:p>
            <a:fld id="{603B9073-4934-4A18-B03D-7FA2DABDE591}" type="slidenum">
              <a:rPr lang="en-US" smtClean="0"/>
              <a:t>6</a:t>
            </a:fld>
            <a:endParaRPr lang="en-US" dirty="0"/>
          </a:p>
        </p:txBody>
      </p:sp>
    </p:spTree>
    <p:extLst>
      <p:ext uri="{BB962C8B-B14F-4D97-AF65-F5344CB8AC3E}">
        <p14:creationId xmlns:p14="http://schemas.microsoft.com/office/powerpoint/2010/main" val="3749612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GUPS product preference and the Digital/Digital product preference have identical DVD layout and content.  GUPS participants begin their work with the DVD that includes the GUPS installation software. The software self- installs upon insertion into your computer’s CD/DVD drive.  It prompts participants to insert the other two discs as part of its installation process.  GUPS participants do not have to execute the .exe files or perform any of their own system setup.  The installation process handles all of those tasks.</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DVD with Title 13 data contains a “shape” folder with </a:t>
            </a:r>
            <a:r>
              <a:rPr lang="en-US" sz="1200" i="1" kern="1200" dirty="0" smtClean="0">
                <a:solidFill>
                  <a:schemeClr val="tx1"/>
                </a:solidFill>
                <a:effectLst/>
                <a:latin typeface="+mn-lt"/>
                <a:ea typeface="+mn-ea"/>
                <a:cs typeface="+mn-cs"/>
              </a:rPr>
              <a:t>2020LUCA_&lt;</a:t>
            </a:r>
            <a:r>
              <a:rPr lang="en-US" sz="1200" i="1" kern="1200" dirty="0" err="1" smtClean="0">
                <a:solidFill>
                  <a:schemeClr val="tx1"/>
                </a:solidFill>
                <a:effectLst/>
                <a:latin typeface="+mn-lt"/>
                <a:ea typeface="+mn-ea"/>
                <a:cs typeface="+mn-cs"/>
              </a:rPr>
              <a:t>EntityID</a:t>
            </a:r>
            <a:r>
              <a:rPr lang="en-US" sz="1200" i="1" kern="1200" dirty="0" smtClean="0">
                <a:solidFill>
                  <a:schemeClr val="tx1"/>
                </a:solidFill>
                <a:effectLst/>
                <a:latin typeface="+mn-lt"/>
                <a:ea typeface="+mn-ea"/>
                <a:cs typeface="+mn-cs"/>
              </a:rPr>
              <a:t>&gt;_DISK1of2.exe </a:t>
            </a:r>
            <a:r>
              <a:rPr lang="en-US" sz="1200" kern="1200" dirty="0" smtClean="0">
                <a:solidFill>
                  <a:schemeClr val="tx1"/>
                </a:solidFill>
                <a:effectLst/>
                <a:latin typeface="+mn-lt"/>
                <a:ea typeface="+mn-ea"/>
                <a:cs typeface="+mn-cs"/>
              </a:rPr>
              <a:t>that includes the digital version of the Title 13 Address List. </a:t>
            </a:r>
            <a:r>
              <a:rPr lang="en-US" baseline="0" dirty="0" smtClean="0"/>
              <a:t>The installation process automatically handles preparation of the Title 13 Address List.</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DVD with non-Title 13 data contains information in the root directory and within a “shape” folder.</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root directory of the DVD contains five files.</a:t>
            </a:r>
          </a:p>
          <a:p>
            <a:endParaRPr lang="en-US" sz="1200" kern="1200" dirty="0" smtClean="0">
              <a:solidFill>
                <a:schemeClr val="tx1"/>
              </a:solidFill>
              <a:effectLst/>
              <a:latin typeface="+mn-lt"/>
              <a:ea typeface="+mn-ea"/>
              <a:cs typeface="+mn-cs"/>
            </a:endParaRPr>
          </a:p>
          <a:p>
            <a:r>
              <a:rPr lang="en-US" baseline="0" dirty="0" smtClean="0"/>
              <a:t>The </a:t>
            </a:r>
            <a:r>
              <a:rPr lang="en-US" i="1" baseline="0" dirty="0" smtClean="0"/>
              <a:t>2020LUCA_digital_respondent_guide.pdf</a:t>
            </a:r>
            <a:r>
              <a:rPr lang="en-US" baseline="0" dirty="0" smtClean="0"/>
              <a:t> is the pdf version of the respondent guide for digital address list participants and is included for GUPS participants in case they decide to switch product preferences and use their own GIS for their LUCA work. This guide also contains important LUCA information not detailed in the GUPS guide. A paper copy is not provided</a:t>
            </a:r>
            <a:r>
              <a:rPr lang="en-U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2020LUCA_GUPS_respondent guide.pdf </a:t>
            </a:r>
            <a:r>
              <a:rPr lang="en-US" sz="1200" kern="1200" dirty="0" smtClean="0">
                <a:solidFill>
                  <a:schemeClr val="tx1"/>
                </a:solidFill>
                <a:effectLst/>
                <a:latin typeface="+mn-lt"/>
                <a:ea typeface="+mn-ea"/>
                <a:cs typeface="+mn-cs"/>
              </a:rPr>
              <a:t>is the pdf version of the respondent guide for GUPS </a:t>
            </a:r>
            <a:r>
              <a:rPr lang="en-US" sz="1200" kern="1200" dirty="0" smtClean="0">
                <a:solidFill>
                  <a:schemeClr val="tx1"/>
                </a:solidFill>
                <a:effectLst/>
                <a:latin typeface="+mn-lt"/>
                <a:ea typeface="+mn-ea"/>
                <a:cs typeface="+mn-cs"/>
              </a:rPr>
              <a:t>participants.  </a:t>
            </a:r>
            <a:r>
              <a:rPr lang="en-US" sz="1200" kern="1200" dirty="0" smtClean="0">
                <a:solidFill>
                  <a:schemeClr val="tx1"/>
                </a:solidFill>
                <a:effectLst/>
                <a:latin typeface="+mn-lt"/>
                <a:ea typeface="+mn-ea"/>
                <a:cs typeface="+mn-cs"/>
              </a:rPr>
              <a:t>A paper copy is not provided.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2020LUCA_header_file.txt </a:t>
            </a:r>
            <a:r>
              <a:rPr lang="en-US" sz="1200" kern="1200" dirty="0" smtClean="0">
                <a:solidFill>
                  <a:schemeClr val="tx1"/>
                </a:solidFill>
                <a:effectLst/>
                <a:latin typeface="+mn-lt"/>
                <a:ea typeface="+mn-ea"/>
                <a:cs typeface="+mn-cs"/>
              </a:rPr>
              <a:t>is a template participants may use to import their local address list into the Census Bureau’s address list layout.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LUCA20_inventory.pdf</a:t>
            </a:r>
            <a:r>
              <a:rPr lang="en-US" sz="1200" kern="1200" dirty="0" smtClean="0">
                <a:solidFill>
                  <a:schemeClr val="tx1"/>
                </a:solidFill>
                <a:effectLst/>
                <a:latin typeface="+mn-lt"/>
                <a:ea typeface="+mn-ea"/>
                <a:cs typeface="+mn-cs"/>
              </a:rPr>
              <a:t> is a digital inventory form to use when providing your submission to the Census Bureau.  The final presentation on submission discusses how to send in this form.</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a:t>
            </a:r>
            <a:r>
              <a:rPr lang="en-US" sz="1200" i="1" kern="1200" dirty="0" smtClean="0">
                <a:solidFill>
                  <a:schemeClr val="tx1"/>
                </a:solidFill>
                <a:effectLst/>
                <a:latin typeface="+mn-lt"/>
                <a:ea typeface="+mn-ea"/>
                <a:cs typeface="+mn-cs"/>
              </a:rPr>
              <a:t> Readmefirst6.txt </a:t>
            </a:r>
            <a:r>
              <a:rPr lang="en-US" sz="1200" kern="1200" dirty="0" smtClean="0">
                <a:solidFill>
                  <a:schemeClr val="tx1"/>
                </a:solidFill>
                <a:effectLst/>
                <a:latin typeface="+mn-lt"/>
                <a:ea typeface="+mn-ea"/>
                <a:cs typeface="+mn-cs"/>
              </a:rPr>
              <a:t>includes specific instructions for this product preference.</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“shape” folder contains </a:t>
            </a:r>
            <a:r>
              <a:rPr lang="en-US" sz="1200" i="1" kern="1200" dirty="0" smtClean="0">
                <a:solidFill>
                  <a:schemeClr val="tx1"/>
                </a:solidFill>
                <a:effectLst/>
                <a:latin typeface="+mn-lt"/>
                <a:ea typeface="+mn-ea"/>
                <a:cs typeface="+mn-cs"/>
              </a:rPr>
              <a:t>2020LUCA_&lt;</a:t>
            </a:r>
            <a:r>
              <a:rPr lang="en-US" sz="1200" i="1" kern="1200" dirty="0" err="1" smtClean="0">
                <a:solidFill>
                  <a:schemeClr val="tx1"/>
                </a:solidFill>
                <a:effectLst/>
                <a:latin typeface="+mn-lt"/>
                <a:ea typeface="+mn-ea"/>
                <a:cs typeface="+mn-cs"/>
              </a:rPr>
              <a:t>EntityID</a:t>
            </a:r>
            <a:r>
              <a:rPr lang="en-US" sz="1200" i="1" kern="1200" dirty="0" smtClean="0">
                <a:solidFill>
                  <a:schemeClr val="tx1"/>
                </a:solidFill>
                <a:effectLst/>
                <a:latin typeface="+mn-lt"/>
                <a:ea typeface="+mn-ea"/>
                <a:cs typeface="+mn-cs"/>
              </a:rPr>
              <a:t>&gt;_DISK2of2.exe </a:t>
            </a:r>
            <a:r>
              <a:rPr lang="en-US" sz="1200" kern="1200" dirty="0" smtClean="0">
                <a:solidFill>
                  <a:schemeClr val="tx1"/>
                </a:solidFill>
                <a:effectLst/>
                <a:latin typeface="+mn-lt"/>
                <a:ea typeface="+mn-ea"/>
                <a:cs typeface="+mn-cs"/>
              </a:rPr>
              <a:t>that includes the non-Title 13 Address Count List and all of the appropriate state and county TIGER Partnership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for the entity. </a:t>
            </a:r>
            <a:r>
              <a:rPr lang="en-US" baseline="0" dirty="0" smtClean="0"/>
              <a:t>GUPS participants do not execute this file. The installation process automatically handles preparation of the non-Title 13 Address Count List.</a:t>
            </a:r>
          </a:p>
          <a:p>
            <a:endParaRPr lang="en-US" sz="1200" kern="1200" dirty="0" smtClean="0">
              <a:solidFill>
                <a:schemeClr val="tx1"/>
              </a:solidFill>
              <a:effectLst/>
              <a:latin typeface="+mn-lt"/>
              <a:ea typeface="+mn-ea"/>
              <a:cs typeface="+mn-cs"/>
            </a:endParaRPr>
          </a:p>
          <a:p>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7</a:t>
            </a:fld>
            <a:endParaRPr lang="en-US" dirty="0"/>
          </a:p>
        </p:txBody>
      </p:sp>
    </p:spTree>
    <p:extLst>
      <p:ext uri="{BB962C8B-B14F-4D97-AF65-F5344CB8AC3E}">
        <p14:creationId xmlns:p14="http://schemas.microsoft.com/office/powerpoint/2010/main" val="4016592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digital maps provided by the Census Bureau in support of the 2020 LUCA operation are the TIGER Partnership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The TIGER Partnership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created for LUCA, ARE NOT the same as the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depicted in </a:t>
            </a:r>
            <a:r>
              <a:rPr lang="en-US" sz="1200" kern="1200" dirty="0" err="1" smtClean="0">
                <a:solidFill>
                  <a:schemeClr val="tx1"/>
                </a:solidFill>
                <a:effectLst/>
                <a:latin typeface="+mn-lt"/>
                <a:ea typeface="+mn-ea"/>
                <a:cs typeface="+mn-cs"/>
              </a:rPr>
              <a:t>TIGERweb</a:t>
            </a:r>
            <a:r>
              <a:rPr lang="en-US" sz="1200" kern="1200" dirty="0" smtClean="0">
                <a:solidFill>
                  <a:schemeClr val="tx1"/>
                </a:solidFill>
                <a:effectLst/>
                <a:latin typeface="+mn-lt"/>
                <a:ea typeface="+mn-ea"/>
                <a:cs typeface="+mn-cs"/>
              </a:rPr>
              <a:t> or the same vintage as the partnership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currently available for download. The Census Bureau’s MAF/TIGER System is the source for these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TIGER Partnership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require the use of a </a:t>
            </a:r>
            <a:r>
              <a:rPr lang="en-US" sz="1200" kern="1200" dirty="0" smtClean="0">
                <a:solidFill>
                  <a:schemeClr val="tx1"/>
                </a:solidFill>
                <a:effectLst/>
                <a:latin typeface="+mn-lt"/>
                <a:ea typeface="+mn-ea"/>
                <a:cs typeface="+mn-cs"/>
              </a:rPr>
              <a:t>GIS.  </a:t>
            </a: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Census Bureau provides county-based </a:t>
            </a:r>
            <a:r>
              <a:rPr lang="en-US" dirty="0" err="1" smtClean="0"/>
              <a:t>shapefile</a:t>
            </a:r>
            <a:r>
              <a:rPr lang="en-US" dirty="0" smtClean="0"/>
              <a:t> layers </a:t>
            </a:r>
            <a:r>
              <a:rPr lang="en-US" baseline="0" dirty="0" smtClean="0"/>
              <a:t>regardless of whether or not the entity is a tribal nation, state, county, or incorporated place participant.</a:t>
            </a:r>
            <a:r>
              <a:rPr lang="en-US" dirty="0" smtClean="0"/>
              <a:t> </a:t>
            </a:r>
            <a:r>
              <a:rPr lang="en-US" sz="1200" kern="1200" baseline="0" dirty="0" smtClean="0">
                <a:solidFill>
                  <a:schemeClr val="tx1"/>
                </a:solidFill>
                <a:effectLst/>
                <a:latin typeface="+mn-lt"/>
                <a:ea typeface="+mn-ea"/>
                <a:cs typeface="+mn-cs"/>
              </a:rPr>
              <a:t>This means tribal participants receive county </a:t>
            </a:r>
            <a:r>
              <a:rPr lang="en-US" sz="1200" kern="1200" baseline="0" dirty="0" err="1" smtClean="0">
                <a:solidFill>
                  <a:schemeClr val="tx1"/>
                </a:solidFill>
                <a:effectLst/>
                <a:latin typeface="+mn-lt"/>
                <a:ea typeface="+mn-ea"/>
                <a:cs typeface="+mn-cs"/>
              </a:rPr>
              <a:t>shapefiles</a:t>
            </a:r>
            <a:r>
              <a:rPr lang="en-US" sz="1200" kern="1200" baseline="0" dirty="0" smtClean="0">
                <a:solidFill>
                  <a:schemeClr val="tx1"/>
                </a:solidFill>
                <a:effectLst/>
                <a:latin typeface="+mn-lt"/>
                <a:ea typeface="+mn-ea"/>
                <a:cs typeface="+mn-cs"/>
              </a:rPr>
              <a:t> that cover the extent of their reservation and off-reservations trust lands. State participants receive county </a:t>
            </a:r>
            <a:r>
              <a:rPr lang="en-US" sz="1200" kern="1200" baseline="0" dirty="0" err="1" smtClean="0">
                <a:solidFill>
                  <a:schemeClr val="tx1"/>
                </a:solidFill>
                <a:effectLst/>
                <a:latin typeface="+mn-lt"/>
                <a:ea typeface="+mn-ea"/>
                <a:cs typeface="+mn-cs"/>
              </a:rPr>
              <a:t>shapefiles</a:t>
            </a:r>
            <a:r>
              <a:rPr lang="en-US" sz="1200" kern="1200" baseline="0" dirty="0" smtClean="0">
                <a:solidFill>
                  <a:schemeClr val="tx1"/>
                </a:solidFill>
                <a:effectLst/>
                <a:latin typeface="+mn-lt"/>
                <a:ea typeface="+mn-ea"/>
                <a:cs typeface="+mn-cs"/>
              </a:rPr>
              <a:t> for the counties they wish to review and update. </a:t>
            </a:r>
            <a:r>
              <a:rPr lang="en-US" sz="1200" kern="1200" dirty="0" smtClean="0">
                <a:solidFill>
                  <a:schemeClr val="tx1"/>
                </a:solidFill>
                <a:effectLst/>
                <a:latin typeface="+mn-lt"/>
                <a:ea typeface="+mn-ea"/>
                <a:cs typeface="+mn-cs"/>
              </a:rPr>
              <a:t>Likewise, the incorporated place participants receive county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for each county within which their jurisdiction falls within. </a:t>
            </a:r>
            <a:r>
              <a:rPr lang="en-US" sz="1200" kern="1200" baseline="0" dirty="0" smtClean="0">
                <a:solidFill>
                  <a:schemeClr val="tx1"/>
                </a:solidFill>
                <a:effectLst/>
                <a:latin typeface="+mn-lt"/>
                <a:ea typeface="+mn-ea"/>
                <a:cs typeface="+mn-cs"/>
              </a:rPr>
              <a:t>The Census Bureau also includes state level </a:t>
            </a:r>
            <a:r>
              <a:rPr lang="en-US" sz="1200" kern="1200" baseline="0" dirty="0" err="1" smtClean="0">
                <a:solidFill>
                  <a:schemeClr val="tx1"/>
                </a:solidFill>
                <a:effectLst/>
                <a:latin typeface="+mn-lt"/>
                <a:ea typeface="+mn-ea"/>
                <a:cs typeface="+mn-cs"/>
              </a:rPr>
              <a:t>shapefiles</a:t>
            </a:r>
            <a:r>
              <a:rPr lang="en-US" sz="1200" kern="1200" baseline="0" dirty="0" smtClean="0">
                <a:solidFill>
                  <a:schemeClr val="tx1"/>
                </a:solidFill>
                <a:effectLst/>
                <a:latin typeface="+mn-lt"/>
                <a:ea typeface="+mn-ea"/>
                <a:cs typeface="+mn-cs"/>
              </a:rPr>
              <a:t> for reference and query purposes.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TIGER Partnership</a:t>
            </a:r>
            <a:r>
              <a:rPr lang="en-US" sz="1200" kern="1200" baseline="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do not contain structure points (map spots), so they are not Title 13 material.  Digital/Digital</a:t>
            </a:r>
            <a:r>
              <a:rPr lang="en-US" sz="1200" kern="1200" baseline="0" dirty="0" smtClean="0">
                <a:solidFill>
                  <a:schemeClr val="tx1"/>
                </a:solidFill>
                <a:effectLst/>
                <a:latin typeface="+mn-lt"/>
                <a:ea typeface="+mn-ea"/>
                <a:cs typeface="+mn-cs"/>
              </a:rPr>
              <a:t> participants can generate s</a:t>
            </a:r>
            <a:r>
              <a:rPr lang="en-US" sz="1200" kern="1200" dirty="0" smtClean="0">
                <a:solidFill>
                  <a:schemeClr val="tx1"/>
                </a:solidFill>
                <a:effectLst/>
                <a:latin typeface="+mn-lt"/>
                <a:ea typeface="+mn-ea"/>
                <a:cs typeface="+mn-cs"/>
              </a:rPr>
              <a:t>tructure</a:t>
            </a:r>
            <a:r>
              <a:rPr lang="en-US" sz="1200" kern="1200" baseline="0" dirty="0" smtClean="0">
                <a:solidFill>
                  <a:schemeClr val="tx1"/>
                </a:solidFill>
                <a:effectLst/>
                <a:latin typeface="+mn-lt"/>
                <a:ea typeface="+mn-ea"/>
                <a:cs typeface="+mn-cs"/>
              </a:rPr>
              <a:t> points using GIS from the latitude and longitude coordinates in the Census Bureau’s address list. </a:t>
            </a:r>
            <a:r>
              <a:rPr lang="en-US" sz="1200" kern="1200" dirty="0" smtClean="0">
                <a:solidFill>
                  <a:schemeClr val="tx1"/>
                </a:solidFill>
                <a:effectLst/>
                <a:latin typeface="+mn-lt"/>
                <a:ea typeface="+mn-ea"/>
                <a:cs typeface="+mn-cs"/>
              </a:rPr>
              <a:t>Upon creation, Title 13 protection is required. Participants may choose to use their local sources to generate residential address coordinate data</a:t>
            </a:r>
            <a:r>
              <a:rPr lang="en-US" sz="1200" kern="1200" baseline="0" dirty="0" smtClean="0">
                <a:solidFill>
                  <a:schemeClr val="tx1"/>
                </a:solidFill>
                <a:effectLst/>
                <a:latin typeface="+mn-lt"/>
                <a:ea typeface="+mn-ea"/>
                <a:cs typeface="+mn-cs"/>
              </a:rPr>
              <a:t>.  Refer to Chapter 6 of your Respondent Guide for instructions on this task using ArcGIS.</a:t>
            </a:r>
            <a:endParaRPr lang="en-US" sz="1200" kern="1200" dirty="0" smtClean="0">
              <a:solidFill>
                <a:schemeClr val="tx1"/>
              </a:solidFill>
              <a:effectLst/>
              <a:latin typeface="+mn-lt"/>
              <a:ea typeface="+mn-ea"/>
              <a:cs typeface="+mn-cs"/>
            </a:endParaRP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For 2020 LUCA, the Census Bureau intends to use the same vintage of blocks, 2010 blocks, for the feedback materials as with the initial materials.  This decision helps with comparability of geography during the feedback phase in 2019.</a:t>
            </a:r>
            <a:r>
              <a:rPr lang="en-US" i="1" dirty="0" smtClean="0"/>
              <a:t> </a:t>
            </a:r>
          </a:p>
          <a:p>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8</a:t>
            </a:fld>
            <a:endParaRPr lang="en-US"/>
          </a:p>
        </p:txBody>
      </p:sp>
    </p:spTree>
    <p:extLst>
      <p:ext uri="{BB962C8B-B14F-4D97-AF65-F5344CB8AC3E}">
        <p14:creationId xmlns:p14="http://schemas.microsoft.com/office/powerpoint/2010/main" val="4250842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It is very important to note that LUCA is an address focused operation, and address list review its priority; however, some address list updates may require map updates, e.g., missing addresses from the address list may mean a missing road feature in the TIGER Partnership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allow participants to submit feature updates electronically if they follow Census Bureau requirements. In order to submit digital feature information, participants must have a GIS capable of importing </a:t>
            </a:r>
            <a:r>
              <a:rPr lang="en-US" sz="1200" kern="1200" dirty="0" err="1" smtClean="0">
                <a:solidFill>
                  <a:schemeClr val="tx1"/>
                </a:solidFill>
                <a:effectLst/>
                <a:latin typeface="+mn-lt"/>
                <a:ea typeface="+mn-ea"/>
                <a:cs typeface="+mn-cs"/>
              </a:rPr>
              <a:t>Esri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editing the features, and exporting layers back into </a:t>
            </a:r>
            <a:r>
              <a:rPr lang="en-US" sz="1200" kern="1200" dirty="0" err="1" smtClean="0">
                <a:solidFill>
                  <a:schemeClr val="tx1"/>
                </a:solidFill>
                <a:effectLst/>
                <a:latin typeface="+mn-lt"/>
                <a:ea typeface="+mn-ea"/>
                <a:cs typeface="+mn-cs"/>
              </a:rPr>
              <a:t>Esri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format.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All linear features in the MAF/TIGER System are contained in the edges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LUCA participants use the edges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to add lines, delete lines, or change linear feature attributes for the </a:t>
            </a:r>
            <a:r>
              <a:rPr lang="en-US" sz="1200" u="sng" kern="1200" dirty="0" smtClean="0">
                <a:solidFill>
                  <a:schemeClr val="tx1"/>
                </a:solidFill>
                <a:effectLst/>
                <a:latin typeface="+mn-lt"/>
                <a:ea typeface="+mn-ea"/>
                <a:cs typeface="+mn-cs"/>
              </a:rPr>
              <a:t>road features</a:t>
            </a:r>
            <a:r>
              <a:rPr lang="en-US" sz="1200" kern="1200" dirty="0" smtClean="0">
                <a:solidFill>
                  <a:schemeClr val="tx1"/>
                </a:solidFill>
                <a:effectLst/>
                <a:latin typeface="+mn-lt"/>
                <a:ea typeface="+mn-ea"/>
                <a:cs typeface="+mn-cs"/>
              </a:rPr>
              <a:t> impacted by an address list update. The Census Bureau does not expect, and will not process, updates to the edges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for features other than roads. Participants use the tabblock2010 </a:t>
            </a:r>
            <a:r>
              <a:rPr lang="en-US" sz="1200" kern="1200" dirty="0" err="1" smtClean="0">
                <a:solidFill>
                  <a:schemeClr val="tx1"/>
                </a:solidFill>
                <a:effectLst/>
                <a:latin typeface="+mn-lt"/>
                <a:ea typeface="+mn-ea"/>
                <a:cs typeface="+mn-cs"/>
              </a:rPr>
              <a:t>shapefile</a:t>
            </a:r>
            <a:r>
              <a:rPr lang="en-US" sz="1200" kern="1200" dirty="0" smtClean="0">
                <a:solidFill>
                  <a:schemeClr val="tx1"/>
                </a:solidFill>
                <a:effectLst/>
                <a:latin typeface="+mn-lt"/>
                <a:ea typeface="+mn-ea"/>
                <a:cs typeface="+mn-cs"/>
              </a:rPr>
              <a:t> for geocoding addresses for inclusion or update to the address list.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details on the contents of the </a:t>
            </a:r>
            <a:r>
              <a:rPr lang="en-US" sz="1200" kern="1200" dirty="0" err="1" smtClean="0">
                <a:solidFill>
                  <a:schemeClr val="tx1"/>
                </a:solidFill>
                <a:effectLst/>
                <a:latin typeface="+mn-lt"/>
                <a:ea typeface="+mn-ea"/>
                <a:cs typeface="+mn-cs"/>
              </a:rPr>
              <a:t>shapefiles</a:t>
            </a:r>
            <a:r>
              <a:rPr lang="en-US" sz="1200" kern="1200" dirty="0" smtClean="0">
                <a:solidFill>
                  <a:schemeClr val="tx1"/>
                </a:solidFill>
                <a:effectLst/>
                <a:latin typeface="+mn-lt"/>
                <a:ea typeface="+mn-ea"/>
                <a:cs typeface="+mn-cs"/>
              </a:rPr>
              <a:t>, review Chapter 5 of your Respondent Guide and the “</a:t>
            </a:r>
            <a:r>
              <a:rPr lang="en-US" sz="1200" i="1" kern="1200" dirty="0" smtClean="0">
                <a:solidFill>
                  <a:schemeClr val="tx1"/>
                </a:solidFill>
                <a:effectLst/>
                <a:latin typeface="+mn-lt"/>
                <a:ea typeface="+mn-ea"/>
                <a:cs typeface="+mn-cs"/>
              </a:rPr>
              <a:t>readmefirst#.txt</a:t>
            </a:r>
            <a:r>
              <a:rPr lang="en-US" sz="1200" kern="1200" dirty="0" smtClean="0">
                <a:solidFill>
                  <a:schemeClr val="tx1"/>
                </a:solidFill>
                <a:effectLst/>
                <a:latin typeface="+mn-lt"/>
                <a:ea typeface="+mn-ea"/>
                <a:cs typeface="+mn-cs"/>
              </a:rPr>
              <a:t>” file that is included on the DVD containing your </a:t>
            </a:r>
            <a:r>
              <a:rPr lang="en-US" sz="1200" kern="1200" dirty="0" err="1" smtClean="0">
                <a:solidFill>
                  <a:schemeClr val="tx1"/>
                </a:solidFill>
                <a:effectLst/>
                <a:latin typeface="+mn-lt"/>
                <a:ea typeface="+mn-ea"/>
                <a:cs typeface="+mn-cs"/>
              </a:rPr>
              <a:t>shapefiles</a:t>
            </a:r>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9</a:t>
            </a:fld>
            <a:endParaRPr lang="en-US"/>
          </a:p>
        </p:txBody>
      </p:sp>
    </p:spTree>
    <p:extLst>
      <p:ext uri="{BB962C8B-B14F-4D97-AF65-F5344CB8AC3E}">
        <p14:creationId xmlns:p14="http://schemas.microsoft.com/office/powerpoint/2010/main" val="32981798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62364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3543075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10074269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7016466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23168129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29198830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7"/>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25684216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24706211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39490916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9888492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7"/>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3946186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1129754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7"/>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2922101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28149090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4290310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2278366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1933173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110665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3319679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3143484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792008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4209003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tif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p:cNvPicPr>
            <a:picLocks noGrp="1" noSelect="1" noRot="1" noMove="1" noResize="1" noEditPoints="1" noAdjustHandles="1" noChangeArrowheads="1" noChangeShapeType="1"/>
          </p:cNvPicPr>
          <p:nvPr userDrawn="1">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304801" y="6243412"/>
            <a:ext cx="3254433" cy="461356"/>
          </a:xfrm>
          <a:prstGeom prst="rect">
            <a:avLst/>
          </a:prstGeom>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6180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8" name="Picture 17"/>
          <p:cNvPicPr>
            <a:picLocks noGrp="1" noSelect="1" noRot="1" noMove="1" noResize="1" noEditPoints="1" noAdjustHandles="1" noChangeArrowheads="1" noChangeShapeType="1"/>
          </p:cNvPicPr>
          <p:nvPr userDrawn="1">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304800" y="6243412"/>
            <a:ext cx="2872047" cy="461356"/>
          </a:xfrm>
          <a:prstGeom prst="rect">
            <a:avLst/>
          </a:prstGeom>
        </p:spPr>
      </p:pic>
      <p:sp>
        <p:nvSpPr>
          <p:cNvPr id="4" name="Slide Number Placeholder 3"/>
          <p:cNvSpPr>
            <a:spLocks noGrp="1"/>
          </p:cNvSpPr>
          <p:nvPr>
            <p:ph type="sldNum" sz="quarter" idx="4"/>
          </p:nvPr>
        </p:nvSpPr>
        <p:spPr>
          <a:xfrm>
            <a:off x="4724400" y="6291527"/>
            <a:ext cx="2743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25B02A65-3D1E-45BD-9983-4ADAC5079F8B}" type="slidenum">
              <a:rPr lang="en-US" smtClean="0"/>
              <a:pPr/>
              <a:t>‹#›</a:t>
            </a:fld>
            <a:endParaRPr lang="en-US"/>
          </a:p>
        </p:txBody>
      </p:sp>
    </p:spTree>
    <p:extLst>
      <p:ext uri="{BB962C8B-B14F-4D97-AF65-F5344CB8AC3E}">
        <p14:creationId xmlns:p14="http://schemas.microsoft.com/office/powerpoint/2010/main" val="36691893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census.gov/geo/partnerships/luca.html"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hyperlink" Target="mailto:Philadelphia.geography@census.gov" TargetMode="External"/><Relationship Id="rId4" Type="http://schemas.openxmlformats.org/officeDocument/2006/relationships/hyperlink" Target="mailto:GEO.2020.LUCA@census.gov"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www.census.gov/programs-surveys/decennial-census/2020-census/planning-management/memo-series.html" TargetMode="External"/><Relationship Id="rId13"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hyperlink" Target="https://public.govdelivery.com/accounts/USCENSUS/subscriber/new" TargetMode="External"/><Relationship Id="rId12"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8.png"/><Relationship Id="rId5" Type="http://schemas.openxmlformats.org/officeDocument/2006/relationships/image" Target="../media/image6.png"/><Relationship Id="rId15" Type="http://schemas.openxmlformats.org/officeDocument/2006/relationships/image" Target="../media/image12.png"/><Relationship Id="rId10" Type="http://schemas.openxmlformats.org/officeDocument/2006/relationships/hyperlink" Target="https://www.census.gov/programs-surveys/acs/" TargetMode="External"/><Relationship Id="rId4" Type="http://schemas.openxmlformats.org/officeDocument/2006/relationships/image" Target="../media/image5.png"/><Relationship Id="rId9" Type="http://schemas.openxmlformats.org/officeDocument/2006/relationships/hyperlink" Target="https://www.census.gov/2020census" TargetMode="External"/><Relationship Id="rId1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picture of neighborhood" descr="Cartoon-like graphic of residential community that includes images of trees, clouds and various types of homes and apartment buildings." title="Cover art graphic of residential community"/>
          <p:cNvPicPr/>
          <p:nvPr/>
        </p:nvPicPr>
        <p:blipFill>
          <a:blip r:embed="rId3" cstate="print">
            <a:extLst>
              <a:ext uri="{28A0092B-C50C-407E-A947-70E740481C1C}">
                <a14:useLocalDpi xmlns:a14="http://schemas.microsoft.com/office/drawing/2010/main" val="0"/>
              </a:ext>
            </a:extLst>
          </a:blip>
          <a:stretch>
            <a:fillRect/>
          </a:stretch>
        </p:blipFill>
        <p:spPr>
          <a:xfrm>
            <a:off x="1047302" y="61119"/>
            <a:ext cx="10097396" cy="4191000"/>
          </a:xfrm>
          <a:prstGeom prst="rect">
            <a:avLst/>
          </a:prstGeom>
          <a:scene3d>
            <a:camera prst="orthographicFront">
              <a:rot lat="0" lon="0" rev="0"/>
            </a:camera>
            <a:lightRig rig="threePt" dir="t"/>
          </a:scene3d>
        </p:spPr>
      </p:pic>
      <p:sp>
        <p:nvSpPr>
          <p:cNvPr id="7" name="Subtitle 6"/>
          <p:cNvSpPr>
            <a:spLocks noGrp="1"/>
          </p:cNvSpPr>
          <p:nvPr>
            <p:ph type="subTitle" idx="1"/>
          </p:nvPr>
        </p:nvSpPr>
        <p:spPr>
          <a:xfrm>
            <a:off x="1828800" y="5451617"/>
            <a:ext cx="8534400" cy="749525"/>
          </a:xfrm>
        </p:spPr>
        <p:txBody>
          <a:bodyPr>
            <a:normAutofit/>
          </a:bodyPr>
          <a:lstStyle/>
          <a:p>
            <a:r>
              <a:rPr lang="en-US" dirty="0">
                <a:solidFill>
                  <a:srgbClr val="C00000"/>
                </a:solidFill>
                <a:latin typeface="Calibri" panose="020F0502020204030204" pitchFamily="34" charset="0"/>
                <a:cs typeface="Times New Roman" panose="02020603050405020304" pitchFamily="18" charset="0"/>
              </a:rPr>
              <a:t>Training – Digital </a:t>
            </a:r>
            <a:r>
              <a:rPr lang="en-US" dirty="0" smtClean="0">
                <a:solidFill>
                  <a:srgbClr val="C00000"/>
                </a:solidFill>
                <a:latin typeface="Calibri" panose="020F0502020204030204" pitchFamily="34" charset="0"/>
                <a:cs typeface="Times New Roman" panose="02020603050405020304" pitchFamily="18" charset="0"/>
              </a:rPr>
              <a:t>Map Materials </a:t>
            </a:r>
            <a:r>
              <a:rPr lang="en-US" dirty="0">
                <a:solidFill>
                  <a:srgbClr val="C00000"/>
                </a:solidFill>
                <a:latin typeface="Calibri" panose="020F0502020204030204" pitchFamily="34" charset="0"/>
                <a:cs typeface="Times New Roman" panose="02020603050405020304" pitchFamily="18" charset="0"/>
              </a:rPr>
              <a:t>M</a:t>
            </a:r>
            <a:r>
              <a:rPr lang="en-US" dirty="0" smtClean="0">
                <a:solidFill>
                  <a:srgbClr val="C00000"/>
                </a:solidFill>
                <a:latin typeface="Calibri" panose="020F0502020204030204" pitchFamily="34" charset="0"/>
                <a:cs typeface="Times New Roman" panose="02020603050405020304" pitchFamily="18" charset="0"/>
              </a:rPr>
              <a:t>odule</a:t>
            </a:r>
            <a:endParaRPr lang="en-US" dirty="0">
              <a:solidFill>
                <a:srgbClr val="C00000"/>
              </a:solidFill>
              <a:latin typeface="Calibri" panose="020F0502020204030204" pitchFamily="34" charset="0"/>
              <a:cs typeface="Times New Roman" panose="02020603050405020304" pitchFamily="18" charset="0"/>
            </a:endParaRPr>
          </a:p>
        </p:txBody>
      </p:sp>
      <p:sp>
        <p:nvSpPr>
          <p:cNvPr id="2" name="Title 1"/>
          <p:cNvSpPr>
            <a:spLocks noGrp="1"/>
          </p:cNvSpPr>
          <p:nvPr>
            <p:ph type="title"/>
          </p:nvPr>
        </p:nvSpPr>
        <p:spPr>
          <a:xfrm>
            <a:off x="609600" y="3052621"/>
            <a:ext cx="10972800" cy="2398996"/>
          </a:xfrm>
        </p:spPr>
        <p:txBody>
          <a:bodyPr>
            <a:normAutofit/>
          </a:bodyPr>
          <a:lstStyle/>
          <a:p>
            <a:r>
              <a:rPr lang="en-US" sz="5400" b="1" dirty="0" smtClean="0">
                <a:solidFill>
                  <a:srgbClr val="C00000"/>
                </a:solidFill>
              </a:rPr>
              <a:t>2020 Census</a:t>
            </a:r>
            <a:r>
              <a:rPr lang="en-US" dirty="0" smtClean="0"/>
              <a:t/>
            </a:r>
            <a:br>
              <a:rPr lang="en-US" dirty="0" smtClean="0"/>
            </a:br>
            <a:r>
              <a:rPr lang="en-US" sz="4000" b="1" dirty="0" smtClean="0">
                <a:solidFill>
                  <a:srgbClr val="C00000"/>
                </a:solidFill>
              </a:rPr>
              <a:t>Local Update of Census Addresses </a:t>
            </a:r>
            <a:r>
              <a:rPr lang="en-US" sz="4000" b="1" dirty="0">
                <a:solidFill>
                  <a:srgbClr val="C00000"/>
                </a:solidFill>
              </a:rPr>
              <a:t>Operation (LUCA</a:t>
            </a:r>
            <a:r>
              <a:rPr lang="en-US" sz="4000" b="1" dirty="0" smtClean="0">
                <a:solidFill>
                  <a:srgbClr val="C00000"/>
                </a:solidFill>
              </a:rPr>
              <a:t>)</a:t>
            </a:r>
            <a:endParaRPr lang="en-US" sz="4000" b="1" dirty="0">
              <a:solidFill>
                <a:srgbClr val="C00000"/>
              </a:solidFill>
            </a:endParaRPr>
          </a:p>
        </p:txBody>
      </p:sp>
    </p:spTree>
    <p:extLst>
      <p:ext uri="{BB962C8B-B14F-4D97-AF65-F5344CB8AC3E}">
        <p14:creationId xmlns:p14="http://schemas.microsoft.com/office/powerpoint/2010/main" val="18319506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1143000"/>
          </a:xfrm>
        </p:spPr>
        <p:txBody>
          <a:bodyPr>
            <a:normAutofit/>
          </a:bodyPr>
          <a:lstStyle/>
          <a:p>
            <a:r>
              <a:rPr lang="en-US" b="1" dirty="0" smtClean="0">
                <a:solidFill>
                  <a:srgbClr val="C00000"/>
                </a:solidFill>
                <a:cs typeface="Times New Roman" panose="02020603050405020304" pitchFamily="18" charset="0"/>
              </a:rPr>
              <a:t>Support and assistance</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1028700" y="990600"/>
            <a:ext cx="10134600" cy="5105400"/>
          </a:xfrm>
        </p:spPr>
        <p:txBody>
          <a:bodyPr>
            <a:normAutofit lnSpcReduction="10000"/>
          </a:bodyPr>
          <a:lstStyle/>
          <a:p>
            <a:r>
              <a:rPr lang="en-US" sz="3600" dirty="0"/>
              <a:t>Visit the 2020 LUCA </a:t>
            </a:r>
            <a:r>
              <a:rPr lang="en-US" sz="3600" dirty="0" smtClean="0"/>
              <a:t>website:</a:t>
            </a:r>
            <a:endParaRPr lang="en-US" sz="3600" dirty="0"/>
          </a:p>
          <a:p>
            <a:pPr marL="0" indent="0">
              <a:buNone/>
            </a:pPr>
            <a:r>
              <a:rPr lang="en-US" dirty="0">
                <a:hlinkClick r:id="rId3" tooltip="2020 LUCA website"/>
              </a:rPr>
              <a:t>&lt;https://www.census.gov/geo/partnerships/luca.html&gt;</a:t>
            </a:r>
            <a:endParaRPr lang="en-US" dirty="0"/>
          </a:p>
          <a:p>
            <a:pPr lvl="1">
              <a:buSzPct val="75000"/>
              <a:buFont typeface="Courier New" panose="02070309020205020404" pitchFamily="49" charset="0"/>
              <a:buChar char="o"/>
            </a:pPr>
            <a:r>
              <a:rPr lang="en-US" sz="3200" dirty="0"/>
              <a:t>Frequently Asked Questions document.</a:t>
            </a:r>
            <a:endParaRPr lang="en-US" sz="3600" dirty="0"/>
          </a:p>
          <a:p>
            <a:r>
              <a:rPr lang="en-US" sz="3600" dirty="0"/>
              <a:t>Contact us:</a:t>
            </a:r>
          </a:p>
          <a:p>
            <a:pPr lvl="1">
              <a:buSzPct val="75000"/>
              <a:buFont typeface="Courier New" panose="02070309020205020404" pitchFamily="49" charset="0"/>
              <a:buChar char="o"/>
            </a:pPr>
            <a:r>
              <a:rPr lang="en-US" sz="3200" dirty="0"/>
              <a:t>Geographic Programs Support Desk toll-free telephone number: 1-844-344-0169.</a:t>
            </a:r>
          </a:p>
          <a:p>
            <a:pPr lvl="1">
              <a:buSzPct val="75000"/>
              <a:buFont typeface="Courier New" panose="02070309020205020404" pitchFamily="49" charset="0"/>
              <a:buChar char="o"/>
            </a:pPr>
            <a:r>
              <a:rPr lang="en-US" sz="3200" dirty="0"/>
              <a:t>XXXXXXXXXXX RCC Geography Line: (xxx)xxx-xxxx</a:t>
            </a:r>
          </a:p>
          <a:p>
            <a:pPr lvl="1">
              <a:buSzPct val="75000"/>
              <a:buFont typeface="Courier New" panose="02070309020205020404" pitchFamily="49" charset="0"/>
              <a:buChar char="o"/>
            </a:pPr>
            <a:r>
              <a:rPr lang="en-US" dirty="0"/>
              <a:t>Primary </a:t>
            </a:r>
            <a:r>
              <a:rPr lang="en-US" dirty="0" smtClean="0"/>
              <a:t>email:  </a:t>
            </a:r>
            <a:r>
              <a:rPr lang="en-US" dirty="0">
                <a:hlinkClick r:id="rId4"/>
              </a:rPr>
              <a:t>&lt;GEO.2020.LUCA@census.gov&gt;</a:t>
            </a:r>
            <a:endParaRPr lang="en-US" dirty="0"/>
          </a:p>
          <a:p>
            <a:pPr lvl="1">
              <a:buSzPct val="75000"/>
              <a:buFont typeface="Courier New" panose="02070309020205020404" pitchFamily="49" charset="0"/>
              <a:buChar char="o"/>
            </a:pPr>
            <a:r>
              <a:rPr lang="en-US" dirty="0"/>
              <a:t>Regional </a:t>
            </a:r>
            <a:r>
              <a:rPr lang="en-US" dirty="0" smtClean="0"/>
              <a:t>email: </a:t>
            </a:r>
            <a:r>
              <a:rPr lang="en-US" dirty="0"/>
              <a:t>xxxxxxxxxxx</a:t>
            </a:r>
            <a:r>
              <a:rPr lang="en-US" dirty="0">
                <a:hlinkClick r:id="rId5"/>
              </a:rPr>
              <a:t>.geography@census.gov</a:t>
            </a:r>
            <a:r>
              <a:rPr lang="en-US" dirty="0"/>
              <a:t> </a:t>
            </a:r>
          </a:p>
        </p:txBody>
      </p:sp>
      <p:sp>
        <p:nvSpPr>
          <p:cNvPr id="5" name="Slide Number Placeholder 4"/>
          <p:cNvSpPr>
            <a:spLocks noGrp="1"/>
          </p:cNvSpPr>
          <p:nvPr>
            <p:ph type="sldNum" sz="quarter" idx="10"/>
          </p:nvPr>
        </p:nvSpPr>
        <p:spPr/>
        <p:txBody>
          <a:bodyPr/>
          <a:lstStyle/>
          <a:p>
            <a:fld id="{25B02A65-3D1E-45BD-9983-4ADAC5079F8B}" type="slidenum">
              <a:rPr lang="en-US" smtClean="0">
                <a:solidFill>
                  <a:schemeClr val="bg1">
                    <a:lumMod val="65000"/>
                  </a:schemeClr>
                </a:solidFill>
              </a:rPr>
              <a:pPr/>
              <a:t>10</a:t>
            </a:fld>
            <a:endParaRPr lang="en-US" dirty="0">
              <a:solidFill>
                <a:schemeClr val="bg1">
                  <a:lumMod val="65000"/>
                </a:schemeClr>
              </a:solidFill>
            </a:endParaRPr>
          </a:p>
        </p:txBody>
      </p:sp>
    </p:spTree>
    <p:extLst>
      <p:ext uri="{BB962C8B-B14F-4D97-AF65-F5344CB8AC3E}">
        <p14:creationId xmlns:p14="http://schemas.microsoft.com/office/powerpoint/2010/main" val="7529839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5"/>
          <p:cNvSpPr>
            <a:spLocks noGrp="1"/>
          </p:cNvSpPr>
          <p:nvPr>
            <p:ph type="title"/>
          </p:nvPr>
        </p:nvSpPr>
        <p:spPr>
          <a:xfrm>
            <a:off x="685800" y="36458"/>
            <a:ext cx="10820400" cy="822487"/>
          </a:xfrm>
        </p:spPr>
        <p:txBody>
          <a:bodyPr>
            <a:normAutofit/>
          </a:bodyPr>
          <a:lstStyle/>
          <a:p>
            <a:r>
              <a:rPr lang="en-US" b="1" dirty="0">
                <a:solidFill>
                  <a:srgbClr val="C00000"/>
                </a:solidFill>
                <a:latin typeface="Calibri" panose="020F0502020204030204" pitchFamily="34" charset="0"/>
                <a:cs typeface="Times New Roman" panose="02020603050405020304" pitchFamily="18" charset="0"/>
              </a:rPr>
              <a:t>Connect with </a:t>
            </a:r>
            <a:r>
              <a:rPr lang="en-US" b="1" dirty="0" smtClean="0">
                <a:solidFill>
                  <a:srgbClr val="C00000"/>
                </a:solidFill>
                <a:latin typeface="Calibri" panose="020F0502020204030204" pitchFamily="34" charset="0"/>
                <a:cs typeface="Times New Roman" panose="02020603050405020304" pitchFamily="18" charset="0"/>
              </a:rPr>
              <a:t>us</a:t>
            </a:r>
            <a:endParaRPr lang="en-US" b="1" dirty="0">
              <a:solidFill>
                <a:srgbClr val="C00000"/>
              </a:solidFill>
              <a:latin typeface="Calibri" panose="020F0502020204030204" pitchFamily="34" charset="0"/>
              <a:cs typeface="Times New Roman" panose="02020603050405020304" pitchFamily="18" charset="0"/>
            </a:endParaRPr>
          </a:p>
        </p:txBody>
      </p:sp>
      <p:pic>
        <p:nvPicPr>
          <p:cNvPr id="10" name="Picture 8-envelope" descr="Author uses image to accompany the URL for signing up and managing Census alerts." title="Image of envelope and arro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2078" y="1099812"/>
            <a:ext cx="694500" cy="88775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notepad" descr="Author uses image to accompany the URL for the 2020 Census Memorandum Series.  The memo series documents decisions related to the 2020 Census." title="Image of paper and pen"/>
          <p:cNvPicPr/>
          <p:nvPr/>
        </p:nvPicPr>
        <p:blipFill>
          <a:blip r:embed="rId4"/>
          <a:stretch>
            <a:fillRect/>
          </a:stretch>
        </p:blipFill>
        <p:spPr>
          <a:xfrm>
            <a:off x="1978488" y="2228429"/>
            <a:ext cx="678090" cy="645493"/>
          </a:xfrm>
          <a:prstGeom prst="rect">
            <a:avLst/>
          </a:prstGeom>
        </p:spPr>
      </p:pic>
      <p:pic>
        <p:nvPicPr>
          <p:cNvPr id="1026" name="Picture 2-Census 2020 logo" descr="Author uses image to accompany the URL for locating additional information related to the 2020 Census." title="Image of United States Census 2020 logo"/>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06976" y="3761369"/>
            <a:ext cx="849603" cy="677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ACS logo" descr="Author uses image to accompany the URL for locating additional information related to the monthly American Community Survey." title="Image of the American Community Surve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9182" y="4758452"/>
            <a:ext cx="897397" cy="668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URLs and info for left side"/>
          <p:cNvSpPr/>
          <p:nvPr/>
        </p:nvSpPr>
        <p:spPr>
          <a:xfrm>
            <a:off x="2743200" y="1099812"/>
            <a:ext cx="3402480" cy="4524315"/>
          </a:xfrm>
          <a:prstGeom prst="rect">
            <a:avLst/>
          </a:prstGeom>
        </p:spPr>
        <p:txBody>
          <a:bodyPr wrap="square">
            <a:spAutoFit/>
          </a:bodyPr>
          <a:lstStyle/>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Sign up for and manage alerts: </a:t>
            </a:r>
            <a:r>
              <a:rPr lang="en-US" sz="1600" dirty="0">
                <a:solidFill>
                  <a:schemeClr val="tx1">
                    <a:lumMod val="75000"/>
                    <a:lumOff val="25000"/>
                  </a:schemeClr>
                </a:solidFill>
                <a:latin typeface="Calibri" panose="020F0502020204030204" pitchFamily="34" charset="0"/>
                <a:cs typeface="Arial" panose="020B0604020202020204" pitchFamily="34" charset="0"/>
                <a:hlinkClick r:id="rId7" tooltip="Census Alerts"/>
              </a:rPr>
              <a:t>https://public.govdelivery.com/accounts/USCENSUS/subscriber/new</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a:buNone/>
              <a:defRPr/>
            </a:pPr>
            <a:endParaRPr lang="en-US" sz="1600" b="1" dirty="0">
              <a:solidFill>
                <a:schemeClr val="tx1">
                  <a:lumMod val="75000"/>
                  <a:lumOff val="25000"/>
                </a:schemeClr>
              </a:solidFill>
              <a:latin typeface="Calibri" panose="020F0502020204030204" pitchFamily="34" charset="0"/>
              <a:cs typeface="Arial" panose="020B0604020202020204" pitchFamily="34" charset="0"/>
            </a:endParaRP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2020 Census Memorandum Series:</a:t>
            </a: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hlinkClick r:id="rId8" tooltip="2020 Census Memorandum Series"/>
              </a:rPr>
              <a:t>https://www.census.gov/programs-surveys/decennial-census/2020-census/planning-management/memo-series.html</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2020 Census:</a:t>
            </a:r>
          </a:p>
          <a:p>
            <a:pPr marL="0" lvl="1"/>
            <a:r>
              <a:rPr lang="en-US" sz="1600" dirty="0">
                <a:solidFill>
                  <a:schemeClr val="tx1">
                    <a:lumMod val="75000"/>
                    <a:lumOff val="25000"/>
                  </a:schemeClr>
                </a:solidFill>
                <a:latin typeface="Calibri" panose="020F0502020204030204" pitchFamily="34" charset="0"/>
                <a:cs typeface="Arial" panose="020B0604020202020204" pitchFamily="34" charset="0"/>
                <a:hlinkClick r:id="rId9" tooltip="2020 Census"/>
              </a:rPr>
              <a:t>https://www.census.gov/2020census</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American Community Survey:</a:t>
            </a: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hlinkClick r:id="rId10" tooltip="American Community Survey"/>
              </a:rPr>
              <a:t>https://www.census.gov/programs-surveys/acs/</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p:txBody>
      </p:sp>
      <p:pic>
        <p:nvPicPr>
          <p:cNvPr id="14" name="Picture 13-Facebook icon" descr="Author uses image to accompany the URL for connecting with the Census Bureau on Facebook." title="Image of Facebook icon"/>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05342" y="1099811"/>
            <a:ext cx="614056" cy="614056"/>
          </a:xfrm>
          <a:prstGeom prst="rect">
            <a:avLst/>
          </a:prstGeom>
        </p:spPr>
      </p:pic>
      <p:pic>
        <p:nvPicPr>
          <p:cNvPr id="13" name="Picture 12-Twitter icon" descr="Author uses image to accompany the URL for connecting with the Census Bureau on Twitter." title="Image of Twitter icon"/>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190406" y="2228428"/>
            <a:ext cx="628993" cy="530706"/>
          </a:xfrm>
          <a:prstGeom prst="rect">
            <a:avLst/>
          </a:prstGeom>
        </p:spPr>
      </p:pic>
      <p:pic>
        <p:nvPicPr>
          <p:cNvPr id="16" name="Picture 6-YouTube icon" descr="Author uses image to accompany the URL for connecting with the Census Bureau on YouTube." title="Image of YouTube icon"/>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100838" y="3087797"/>
            <a:ext cx="718560" cy="71856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2-Instagram icon" descr="Author uses image to accompany the URL for connecting with the Census Bureau on Instagram." title="Image of Instagram icon"/>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6197332" y="4199797"/>
            <a:ext cx="622067" cy="666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Pintrest icon" descr="Author uses image to accompany the URL for connecting with the Census Bureau on Pintrest." title="Image of Pintrest icon"/>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167080" y="5100757"/>
            <a:ext cx="652318" cy="652318"/>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URLs info for right side"/>
          <p:cNvSpPr txBox="1">
            <a:spLocks/>
          </p:cNvSpPr>
          <p:nvPr/>
        </p:nvSpPr>
        <p:spPr>
          <a:xfrm>
            <a:off x="6926960" y="1099812"/>
            <a:ext cx="3801920" cy="45295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Wingdings" panose="05000000000000000000"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Wingdings" panose="05000000000000000000" pitchFamily="2" charset="2"/>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dirty="0">
                <a:solidFill>
                  <a:schemeClr val="tx1">
                    <a:lumMod val="75000"/>
                    <a:lumOff val="25000"/>
                  </a:schemeClr>
                </a:solidFill>
                <a:latin typeface="Calibri" panose="020F0502020204030204" pitchFamily="34" charset="0"/>
              </a:rPr>
              <a:t>facebook.com/</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twitter.com/</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youtube.com/user/</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instagram.com/</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pinterest.com/</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r>
              <a:rPr lang="en-US" sz="1600" dirty="0">
                <a:solidFill>
                  <a:schemeClr val="tx1">
                    <a:lumMod val="75000"/>
                    <a:lumOff val="25000"/>
                  </a:schemeClr>
                </a:solidFill>
                <a:latin typeface="Calibri" panose="020F0502020204030204" pitchFamily="34" charset="0"/>
              </a:rPr>
              <a:t>	</a:t>
            </a: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r>
              <a:rPr lang="en-US" sz="1600" dirty="0">
                <a:solidFill>
                  <a:schemeClr val="tx1">
                    <a:lumMod val="75000"/>
                    <a:lumOff val="25000"/>
                  </a:schemeClr>
                </a:solidFill>
                <a:latin typeface="Calibri" panose="020F0502020204030204" pitchFamily="34" charset="0"/>
              </a:rPr>
              <a:t>        </a:t>
            </a:r>
          </a:p>
          <a:p>
            <a:pPr marL="0" indent="0">
              <a:buNone/>
            </a:pPr>
            <a:endParaRPr lang="en-US" sz="1600" dirty="0">
              <a:solidFill>
                <a:schemeClr val="tx1">
                  <a:lumMod val="75000"/>
                  <a:lumOff val="25000"/>
                </a:schemeClr>
              </a:solidFill>
              <a:latin typeface="Calibri" panose="020F0502020204030204" pitchFamily="34" charset="0"/>
            </a:endParaRPr>
          </a:p>
        </p:txBody>
      </p:sp>
      <p:sp>
        <p:nvSpPr>
          <p:cNvPr id="2" name="Slide Number Placeholder 1"/>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11</a:t>
            </a:fld>
            <a:endParaRPr lang="en-US" dirty="0">
              <a:solidFill>
                <a:schemeClr val="bg1">
                  <a:lumMod val="65000"/>
                </a:schemeClr>
              </a:solidFill>
            </a:endParaRPr>
          </a:p>
        </p:txBody>
      </p:sp>
    </p:spTree>
    <p:extLst>
      <p:ext uri="{BB962C8B-B14F-4D97-AF65-F5344CB8AC3E}">
        <p14:creationId xmlns:p14="http://schemas.microsoft.com/office/powerpoint/2010/main" val="24484947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685800"/>
          </a:xfrm>
        </p:spPr>
        <p:txBody>
          <a:bodyPr>
            <a:noAutofit/>
          </a:bodyPr>
          <a:lstStyle/>
          <a:p>
            <a:r>
              <a:rPr lang="en-US" b="1" dirty="0" smtClean="0">
                <a:solidFill>
                  <a:srgbClr val="C00000"/>
                </a:solidFill>
                <a:cs typeface="Times New Roman" panose="02020603050405020304" pitchFamily="18" charset="0"/>
              </a:rPr>
              <a:t>Agenda</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47700" y="914400"/>
            <a:ext cx="10896600" cy="5344886"/>
          </a:xfrm>
        </p:spPr>
        <p:txBody>
          <a:bodyPr>
            <a:normAutofit/>
          </a:bodyPr>
          <a:lstStyle/>
          <a:p>
            <a:r>
              <a:rPr lang="en-US" sz="3600" dirty="0" smtClean="0">
                <a:latin typeface="Calibri" panose="020F0502020204030204" pitchFamily="34" charset="0"/>
                <a:cs typeface="Times New Roman" panose="02020603050405020304" pitchFamily="18" charset="0"/>
              </a:rPr>
              <a:t>Product Preferences.</a:t>
            </a:r>
          </a:p>
          <a:p>
            <a:r>
              <a:rPr lang="en-US" sz="3600" dirty="0" smtClean="0">
                <a:latin typeface="Calibri" panose="020F0502020204030204" pitchFamily="34" charset="0"/>
                <a:cs typeface="Times New Roman" panose="02020603050405020304" pitchFamily="18" charset="0"/>
              </a:rPr>
              <a:t>Digital </a:t>
            </a:r>
            <a:r>
              <a:rPr lang="en-US" sz="3600" dirty="0">
                <a:latin typeface="Calibri" panose="020F0502020204030204" pitchFamily="34" charset="0"/>
                <a:cs typeface="Times New Roman" panose="02020603050405020304" pitchFamily="18" charset="0"/>
              </a:rPr>
              <a:t>M</a:t>
            </a:r>
            <a:r>
              <a:rPr lang="en-US" sz="3600" dirty="0" smtClean="0">
                <a:latin typeface="Calibri" panose="020F0502020204030204" pitchFamily="34" charset="0"/>
                <a:cs typeface="Times New Roman" panose="02020603050405020304" pitchFamily="18" charset="0"/>
              </a:rPr>
              <a:t>ap </a:t>
            </a:r>
            <a:r>
              <a:rPr lang="en-US" sz="3600" dirty="0">
                <a:latin typeface="Calibri" panose="020F0502020204030204" pitchFamily="34" charset="0"/>
                <a:cs typeface="Times New Roman" panose="02020603050405020304" pitchFamily="18" charset="0"/>
              </a:rPr>
              <a:t>m</a:t>
            </a:r>
            <a:r>
              <a:rPr lang="en-US" sz="3600" dirty="0" smtClean="0">
                <a:latin typeface="Calibri" panose="020F0502020204030204" pitchFamily="34" charset="0"/>
                <a:cs typeface="Times New Roman" panose="02020603050405020304" pitchFamily="18" charset="0"/>
              </a:rPr>
              <a:t>aterials.</a:t>
            </a:r>
            <a:endParaRPr lang="en-US" sz="3600" dirty="0">
              <a:latin typeface="Calibri" panose="020F0502020204030204" pitchFamily="34" charset="0"/>
              <a:cs typeface="Times New Roman" panose="02020603050405020304" pitchFamily="18" charset="0"/>
            </a:endParaRPr>
          </a:p>
          <a:p>
            <a:pPr lvl="1">
              <a:buSzPct val="75000"/>
              <a:buFont typeface="Courier New" panose="02070309020205020404" pitchFamily="49" charset="0"/>
              <a:buChar char="o"/>
            </a:pPr>
            <a:r>
              <a:rPr lang="en-US" sz="3200" dirty="0">
                <a:latin typeface="Calibri" panose="020F0502020204030204" pitchFamily="34" charset="0"/>
                <a:cs typeface="Times New Roman" panose="02020603050405020304" pitchFamily="18" charset="0"/>
              </a:rPr>
              <a:t>Delivery of LUCA </a:t>
            </a:r>
            <a:r>
              <a:rPr lang="en-US" sz="3200" dirty="0" smtClean="0">
                <a:latin typeface="Calibri" panose="020F0502020204030204" pitchFamily="34" charset="0"/>
                <a:cs typeface="Times New Roman" panose="02020603050405020304" pitchFamily="18" charset="0"/>
              </a:rPr>
              <a:t>digital </a:t>
            </a:r>
            <a:r>
              <a:rPr lang="en-US" sz="3200" dirty="0">
                <a:latin typeface="Calibri" panose="020F0502020204030204" pitchFamily="34" charset="0"/>
                <a:cs typeface="Times New Roman" panose="02020603050405020304" pitchFamily="18" charset="0"/>
              </a:rPr>
              <a:t>m</a:t>
            </a:r>
            <a:r>
              <a:rPr lang="en-US" sz="3200" dirty="0" smtClean="0">
                <a:latin typeface="Calibri" panose="020F0502020204030204" pitchFamily="34" charset="0"/>
                <a:cs typeface="Times New Roman" panose="02020603050405020304" pitchFamily="18" charset="0"/>
              </a:rPr>
              <a:t>aterials.</a:t>
            </a:r>
          </a:p>
          <a:p>
            <a:pPr lvl="1">
              <a:buSzPct val="75000"/>
              <a:buFont typeface="Courier New" panose="02070309020205020404" pitchFamily="49" charset="0"/>
              <a:buChar char="o"/>
            </a:pPr>
            <a:r>
              <a:rPr lang="en-US" sz="3200" dirty="0" smtClean="0">
                <a:latin typeface="Calibri" panose="020F0502020204030204" pitchFamily="34" charset="0"/>
                <a:cs typeface="Times New Roman" panose="02020603050405020304" pitchFamily="18" charset="0"/>
              </a:rPr>
              <a:t>Introduction </a:t>
            </a:r>
            <a:r>
              <a:rPr lang="en-US" sz="3200" dirty="0">
                <a:latin typeface="Calibri" panose="020F0502020204030204" pitchFamily="34" charset="0"/>
                <a:cs typeface="Times New Roman" panose="02020603050405020304" pitchFamily="18" charset="0"/>
              </a:rPr>
              <a:t>to TIGER Partnership </a:t>
            </a:r>
            <a:r>
              <a:rPr lang="en-US" sz="3200" dirty="0" err="1" smtClean="0">
                <a:latin typeface="Calibri" panose="020F0502020204030204" pitchFamily="34" charset="0"/>
                <a:cs typeface="Times New Roman" panose="02020603050405020304" pitchFamily="18" charset="0"/>
              </a:rPr>
              <a:t>shapefiles</a:t>
            </a:r>
            <a:r>
              <a:rPr lang="en-US" sz="3200" dirty="0" smtClean="0">
                <a:latin typeface="Calibri" panose="020F0502020204030204" pitchFamily="34" charset="0"/>
                <a:cs typeface="Times New Roman" panose="02020603050405020304" pitchFamily="18" charset="0"/>
              </a:rPr>
              <a:t>.</a:t>
            </a:r>
            <a:endParaRPr lang="en-US" sz="3200" dirty="0">
              <a:latin typeface="Calibri" panose="020F0502020204030204" pitchFamily="34" charset="0"/>
              <a:cs typeface="Times New Roman" panose="02020603050405020304" pitchFamily="18" charset="0"/>
            </a:endParaRPr>
          </a:p>
          <a:p>
            <a:pPr lvl="1">
              <a:buSzPct val="75000"/>
              <a:buFont typeface="Courier New" panose="02070309020205020404" pitchFamily="49" charset="0"/>
              <a:buChar char="o"/>
            </a:pPr>
            <a:r>
              <a:rPr lang="en-US" sz="3200" dirty="0">
                <a:latin typeface="Calibri" panose="020F0502020204030204" pitchFamily="34" charset="0"/>
                <a:cs typeface="Times New Roman" panose="02020603050405020304" pitchFamily="18" charset="0"/>
              </a:rPr>
              <a:t>Edits to TIGER Partnership </a:t>
            </a:r>
            <a:r>
              <a:rPr lang="en-US" sz="3200" dirty="0" err="1" smtClean="0">
                <a:latin typeface="Calibri" panose="020F0502020204030204" pitchFamily="34" charset="0"/>
                <a:cs typeface="Times New Roman" panose="02020603050405020304" pitchFamily="18" charset="0"/>
              </a:rPr>
              <a:t>shapefiles</a:t>
            </a:r>
            <a:r>
              <a:rPr lang="en-US" sz="3200" dirty="0" smtClean="0">
                <a:latin typeface="Calibri" panose="020F0502020204030204" pitchFamily="34" charset="0"/>
                <a:cs typeface="Times New Roman" panose="02020603050405020304" pitchFamily="18" charset="0"/>
              </a:rPr>
              <a:t>.</a:t>
            </a:r>
            <a:endParaRPr lang="en-US" sz="3200" dirty="0">
              <a:latin typeface="Calibri" panose="020F0502020204030204" pitchFamily="34" charset="0"/>
              <a:cs typeface="Times New Roman" panose="02020603050405020304" pitchFamily="18" charset="0"/>
            </a:endParaRPr>
          </a:p>
          <a:p>
            <a:r>
              <a:rPr lang="en-US" sz="3600" dirty="0" smtClean="0">
                <a:latin typeface="Calibri" panose="020F0502020204030204" pitchFamily="34" charset="0"/>
                <a:cs typeface="Times New Roman" panose="02020603050405020304" pitchFamily="18" charset="0"/>
              </a:rPr>
              <a:t>Support and </a:t>
            </a:r>
            <a:r>
              <a:rPr lang="en-US" sz="3600" dirty="0">
                <a:latin typeface="Calibri" panose="020F0502020204030204" pitchFamily="34" charset="0"/>
                <a:cs typeface="Times New Roman" panose="02020603050405020304" pitchFamily="18" charset="0"/>
              </a:rPr>
              <a:t>a</a:t>
            </a:r>
            <a:r>
              <a:rPr lang="en-US" sz="3600" dirty="0" smtClean="0">
                <a:latin typeface="Calibri" panose="020F0502020204030204" pitchFamily="34" charset="0"/>
                <a:cs typeface="Times New Roman" panose="02020603050405020304" pitchFamily="18" charset="0"/>
              </a:rPr>
              <a:t>ssistance.</a:t>
            </a:r>
          </a:p>
          <a:p>
            <a:r>
              <a:rPr lang="en-US" sz="3600" dirty="0" smtClean="0">
                <a:latin typeface="Calibri" panose="020F0502020204030204" pitchFamily="34" charset="0"/>
                <a:cs typeface="Times New Roman" panose="02020603050405020304" pitchFamily="18" charset="0"/>
              </a:rPr>
              <a:t>Connect with </a:t>
            </a:r>
            <a:r>
              <a:rPr lang="en-US" sz="3600" dirty="0">
                <a:latin typeface="Calibri" panose="020F0502020204030204" pitchFamily="34" charset="0"/>
                <a:cs typeface="Times New Roman" panose="02020603050405020304" pitchFamily="18" charset="0"/>
              </a:rPr>
              <a:t>u</a:t>
            </a:r>
            <a:r>
              <a:rPr lang="en-US" sz="3600" dirty="0" smtClean="0">
                <a:latin typeface="Calibri" panose="020F0502020204030204" pitchFamily="34" charset="0"/>
                <a:cs typeface="Times New Roman" panose="02020603050405020304" pitchFamily="18" charset="0"/>
              </a:rPr>
              <a:t>s.</a:t>
            </a:r>
            <a:endParaRPr lang="en-US" sz="3600" dirty="0">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2</a:t>
            </a:fld>
            <a:endParaRPr lang="en-US" dirty="0">
              <a:solidFill>
                <a:schemeClr val="bg1">
                  <a:lumMod val="65000"/>
                </a:schemeClr>
              </a:solidFill>
            </a:endParaRPr>
          </a:p>
        </p:txBody>
      </p:sp>
    </p:spTree>
    <p:extLst>
      <p:ext uri="{BB962C8B-B14F-4D97-AF65-F5344CB8AC3E}">
        <p14:creationId xmlns:p14="http://schemas.microsoft.com/office/powerpoint/2010/main" val="32727870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9602"/>
            <a:ext cx="10972800" cy="1283898"/>
          </a:xfrm>
        </p:spPr>
        <p:txBody>
          <a:bodyPr>
            <a:normAutofit/>
          </a:bodyPr>
          <a:lstStyle/>
          <a:p>
            <a:r>
              <a:rPr lang="en-US" b="1" dirty="0">
                <a:solidFill>
                  <a:srgbClr val="C00000"/>
                </a:solidFill>
              </a:rPr>
              <a:t>Product Preferences – </a:t>
            </a:r>
            <a:r>
              <a:rPr lang="en-US" b="1">
                <a:solidFill>
                  <a:srgbClr val="C00000"/>
                </a:solidFill>
              </a:rPr>
              <a:t>D</a:t>
            </a:r>
            <a:r>
              <a:rPr lang="en-US" b="1" smtClean="0">
                <a:solidFill>
                  <a:srgbClr val="C00000"/>
                </a:solidFill>
              </a:rPr>
              <a:t>igital Map </a:t>
            </a:r>
            <a:r>
              <a:rPr lang="en-US" b="1" dirty="0" smtClean="0">
                <a:solidFill>
                  <a:srgbClr val="C00000"/>
                </a:solidFill>
              </a:rPr>
              <a:t>materials</a:t>
            </a:r>
            <a:endParaRPr lang="en-US" sz="2700" b="1" dirty="0">
              <a:solidFill>
                <a:srgbClr val="C00000"/>
              </a:solidFill>
            </a:endParaRPr>
          </a:p>
        </p:txBody>
      </p:sp>
      <p:sp>
        <p:nvSpPr>
          <p:cNvPr id="3" name="Content Placeholder 2"/>
          <p:cNvSpPr>
            <a:spLocks noGrp="1"/>
          </p:cNvSpPr>
          <p:nvPr>
            <p:ph idx="1"/>
          </p:nvPr>
        </p:nvSpPr>
        <p:spPr>
          <a:xfrm>
            <a:off x="1066800" y="1066800"/>
            <a:ext cx="10058400" cy="4487863"/>
          </a:xfrm>
        </p:spPr>
        <p:txBody>
          <a:bodyPr>
            <a:normAutofit/>
          </a:bodyPr>
          <a:lstStyle/>
          <a:p>
            <a:r>
              <a:rPr lang="en-US" sz="3600" dirty="0"/>
              <a:t>Paper Address List and </a:t>
            </a:r>
            <a:r>
              <a:rPr lang="en-US" sz="3600" b="1" dirty="0"/>
              <a:t>D</a:t>
            </a:r>
            <a:r>
              <a:rPr lang="en-US" sz="3600" b="1" dirty="0" smtClean="0"/>
              <a:t>igital Map </a:t>
            </a:r>
            <a:r>
              <a:rPr lang="en-US" sz="2800" dirty="0"/>
              <a:t>(Paper/Digital</a:t>
            </a:r>
            <a:r>
              <a:rPr lang="en-US" sz="2800" dirty="0" smtClean="0"/>
              <a:t>).</a:t>
            </a:r>
            <a:endParaRPr lang="en-US" sz="2800" dirty="0"/>
          </a:p>
          <a:p>
            <a:pPr lvl="1">
              <a:buSzPct val="75000"/>
              <a:buFont typeface="Courier New" panose="02070309020205020404" pitchFamily="49" charset="0"/>
              <a:buChar char="o"/>
            </a:pPr>
            <a:r>
              <a:rPr lang="en-US" sz="3200" dirty="0"/>
              <a:t>Street Name/House Number </a:t>
            </a:r>
            <a:r>
              <a:rPr lang="en-US" sz="3200" dirty="0" smtClean="0"/>
              <a:t>sort.</a:t>
            </a:r>
            <a:endParaRPr lang="en-US" sz="3200" dirty="0"/>
          </a:p>
          <a:p>
            <a:pPr lvl="1">
              <a:buSzPct val="75000"/>
              <a:buFont typeface="Courier New" panose="02070309020205020404" pitchFamily="49" charset="0"/>
              <a:buChar char="o"/>
            </a:pPr>
            <a:r>
              <a:rPr lang="en-US" sz="3200" dirty="0"/>
              <a:t>Tract/Block </a:t>
            </a:r>
            <a:r>
              <a:rPr lang="en-US" sz="3200" dirty="0" smtClean="0"/>
              <a:t>sort.</a:t>
            </a:r>
            <a:endParaRPr lang="en-US" sz="3200" dirty="0"/>
          </a:p>
          <a:p>
            <a:r>
              <a:rPr lang="en-US" sz="3600" dirty="0"/>
              <a:t>Digital Address List and </a:t>
            </a:r>
            <a:r>
              <a:rPr lang="en-US" sz="3600" b="1" dirty="0"/>
              <a:t>D</a:t>
            </a:r>
            <a:r>
              <a:rPr lang="en-US" sz="3600" b="1" dirty="0" smtClean="0"/>
              <a:t>igital Map </a:t>
            </a:r>
            <a:r>
              <a:rPr lang="en-US" sz="2800" dirty="0"/>
              <a:t>(Digital/Digital</a:t>
            </a:r>
            <a:r>
              <a:rPr lang="en-US" sz="2800" dirty="0" smtClean="0"/>
              <a:t>).</a:t>
            </a:r>
            <a:endParaRPr lang="en-US" sz="2800" dirty="0"/>
          </a:p>
          <a:p>
            <a:r>
              <a:rPr lang="en-US" sz="3600" dirty="0"/>
              <a:t>Geographic </a:t>
            </a:r>
            <a:r>
              <a:rPr lang="en-US" sz="3600" dirty="0" smtClean="0"/>
              <a:t>Update </a:t>
            </a:r>
            <a:r>
              <a:rPr lang="en-US" sz="3600" dirty="0"/>
              <a:t>Partnership Software </a:t>
            </a:r>
            <a:r>
              <a:rPr lang="en-US" sz="2800" dirty="0"/>
              <a:t>(GUPS</a:t>
            </a:r>
            <a:r>
              <a:rPr lang="en-US" sz="2800" dirty="0" smtClean="0"/>
              <a:t>).</a:t>
            </a:r>
            <a:endParaRPr lang="en-US" sz="3600" dirty="0"/>
          </a:p>
          <a:p>
            <a:pPr marL="0" indent="0">
              <a:buNone/>
            </a:pPr>
            <a:endParaRPr lang="en-US" dirty="0">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3</a:t>
            </a:fld>
            <a:endParaRPr lang="en-US" dirty="0">
              <a:solidFill>
                <a:schemeClr val="bg1">
                  <a:lumMod val="65000"/>
                </a:schemeClr>
              </a:solidFill>
            </a:endParaRPr>
          </a:p>
        </p:txBody>
      </p:sp>
    </p:spTree>
    <p:extLst>
      <p:ext uri="{BB962C8B-B14F-4D97-AF65-F5344CB8AC3E}">
        <p14:creationId xmlns:p14="http://schemas.microsoft.com/office/powerpoint/2010/main" val="2909462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257" y="21771"/>
            <a:ext cx="10972800" cy="1143000"/>
          </a:xfrm>
        </p:spPr>
        <p:txBody>
          <a:bodyPr/>
          <a:lstStyle/>
          <a:p>
            <a:r>
              <a:rPr lang="en-US" b="1" dirty="0" smtClean="0">
                <a:solidFill>
                  <a:srgbClr val="C00000"/>
                </a:solidFill>
                <a:cs typeface="Times New Roman" panose="02020603050405020304" pitchFamily="18" charset="0"/>
              </a:rPr>
              <a:t>Delivery of </a:t>
            </a:r>
            <a:r>
              <a:rPr lang="en-US" b="1" dirty="0">
                <a:solidFill>
                  <a:srgbClr val="C00000"/>
                </a:solidFill>
                <a:cs typeface="Times New Roman" panose="02020603050405020304" pitchFamily="18" charset="0"/>
              </a:rPr>
              <a:t>LUCA d</a:t>
            </a:r>
            <a:r>
              <a:rPr lang="en-US" b="1" dirty="0" smtClean="0">
                <a:solidFill>
                  <a:srgbClr val="C00000"/>
                </a:solidFill>
                <a:cs typeface="Times New Roman" panose="02020603050405020304" pitchFamily="18" charset="0"/>
              </a:rPr>
              <a:t>igital </a:t>
            </a:r>
            <a:r>
              <a:rPr lang="en-US" b="1" dirty="0">
                <a:solidFill>
                  <a:srgbClr val="C00000"/>
                </a:solidFill>
                <a:cs typeface="Times New Roman" panose="02020603050405020304" pitchFamily="18" charset="0"/>
              </a:rPr>
              <a:t>m</a:t>
            </a:r>
            <a:r>
              <a:rPr lang="en-US" b="1" dirty="0" smtClean="0">
                <a:solidFill>
                  <a:srgbClr val="C00000"/>
                </a:solidFill>
                <a:cs typeface="Times New Roman" panose="02020603050405020304" pitchFamily="18" charset="0"/>
              </a:rPr>
              <a:t>aterials</a:t>
            </a:r>
            <a:endParaRPr lang="en-US" dirty="0"/>
          </a:p>
        </p:txBody>
      </p:sp>
      <p:sp>
        <p:nvSpPr>
          <p:cNvPr id="3" name="Content Placeholder 2"/>
          <p:cNvSpPr>
            <a:spLocks noGrp="1"/>
          </p:cNvSpPr>
          <p:nvPr>
            <p:ph idx="1"/>
          </p:nvPr>
        </p:nvSpPr>
        <p:spPr>
          <a:xfrm>
            <a:off x="609600" y="990600"/>
            <a:ext cx="10972800" cy="5007429"/>
          </a:xfrm>
        </p:spPr>
        <p:txBody>
          <a:bodyPr>
            <a:normAutofit lnSpcReduction="10000"/>
          </a:bodyPr>
          <a:lstStyle/>
          <a:p>
            <a:r>
              <a:rPr lang="en-US" sz="3600" dirty="0" smtClean="0"/>
              <a:t>Paper/Digital participants.</a:t>
            </a:r>
            <a:endParaRPr lang="en-US" sz="3600" dirty="0"/>
          </a:p>
          <a:p>
            <a:pPr lvl="1">
              <a:buSzPct val="75000"/>
              <a:buFont typeface="Courier New" panose="02070309020205020404" pitchFamily="49" charset="0"/>
              <a:buChar char="o"/>
            </a:pPr>
            <a:r>
              <a:rPr lang="en-US" sz="3200" dirty="0" smtClean="0"/>
              <a:t>One DVD.</a:t>
            </a:r>
            <a:endParaRPr lang="en-US" sz="3200" dirty="0"/>
          </a:p>
          <a:p>
            <a:pPr lvl="2"/>
            <a:r>
              <a:rPr lang="en-US" sz="2800" dirty="0" smtClean="0"/>
              <a:t>root directory.</a:t>
            </a:r>
          </a:p>
          <a:p>
            <a:pPr lvl="2"/>
            <a:r>
              <a:rPr lang="en-US" sz="2800" dirty="0" smtClean="0"/>
              <a:t>“shape</a:t>
            </a:r>
            <a:r>
              <a:rPr lang="en-US" sz="2800" dirty="0"/>
              <a:t>” </a:t>
            </a:r>
            <a:r>
              <a:rPr lang="en-US" sz="2800" dirty="0" smtClean="0"/>
              <a:t>folder.</a:t>
            </a:r>
            <a:endParaRPr lang="en-US" sz="2800" dirty="0"/>
          </a:p>
          <a:p>
            <a:r>
              <a:rPr lang="en-US" sz="3600" dirty="0"/>
              <a:t>Digital/Digital and GUPS </a:t>
            </a:r>
            <a:r>
              <a:rPr lang="en-US" sz="3600" dirty="0" smtClean="0"/>
              <a:t>participants.</a:t>
            </a:r>
            <a:endParaRPr lang="en-US" sz="3600" dirty="0"/>
          </a:p>
          <a:p>
            <a:pPr lvl="1">
              <a:buSzPct val="75000"/>
              <a:buFont typeface="Courier New" panose="02070309020205020404" pitchFamily="49" charset="0"/>
              <a:buChar char="o"/>
            </a:pPr>
            <a:r>
              <a:rPr lang="en-US" sz="3200" dirty="0" smtClean="0"/>
              <a:t>Three DVDs.</a:t>
            </a:r>
            <a:endParaRPr lang="en-US" sz="3200" dirty="0"/>
          </a:p>
          <a:p>
            <a:pPr lvl="2"/>
            <a:r>
              <a:rPr lang="en-US" sz="2800" dirty="0"/>
              <a:t>One with Title 13 data in “shape” </a:t>
            </a:r>
            <a:r>
              <a:rPr lang="en-US" sz="2800" dirty="0" smtClean="0"/>
              <a:t>folder.</a:t>
            </a:r>
            <a:endParaRPr lang="en-US" sz="2800" dirty="0"/>
          </a:p>
          <a:p>
            <a:pPr lvl="2"/>
            <a:r>
              <a:rPr lang="en-US" sz="2800" dirty="0"/>
              <a:t>One with non-Title 13 data in “</a:t>
            </a:r>
            <a:r>
              <a:rPr lang="en-US" sz="2800" dirty="0" smtClean="0"/>
              <a:t>shape” folder.</a:t>
            </a:r>
            <a:endParaRPr lang="en-US" sz="2800" dirty="0"/>
          </a:p>
          <a:p>
            <a:pPr lvl="2"/>
            <a:r>
              <a:rPr lang="en-US" sz="2800" dirty="0"/>
              <a:t>One with </a:t>
            </a:r>
            <a:r>
              <a:rPr lang="en-US" sz="2800" dirty="0" smtClean="0">
                <a:latin typeface="Calibri" panose="020F0502020204030204" pitchFamily="34" charset="0"/>
                <a:cs typeface="Times New Roman" panose="02020603050405020304" pitchFamily="18" charset="0"/>
              </a:rPr>
              <a:t>GUPS installation software.</a:t>
            </a:r>
            <a:endParaRPr lang="en-US" sz="2800" dirty="0">
              <a:latin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4</a:t>
            </a:fld>
            <a:endParaRPr lang="en-US" dirty="0">
              <a:solidFill>
                <a:schemeClr val="bg1">
                  <a:lumMod val="65000"/>
                </a:schemeClr>
              </a:solidFill>
            </a:endParaRPr>
          </a:p>
        </p:txBody>
      </p:sp>
    </p:spTree>
    <p:extLst>
      <p:ext uri="{BB962C8B-B14F-4D97-AF65-F5344CB8AC3E}">
        <p14:creationId xmlns:p14="http://schemas.microsoft.com/office/powerpoint/2010/main" val="1553007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502"/>
            <a:ext cx="10972800" cy="1283898"/>
          </a:xfrm>
        </p:spPr>
        <p:txBody>
          <a:bodyPr>
            <a:normAutofit fontScale="90000"/>
          </a:bodyPr>
          <a:lstStyle/>
          <a:p>
            <a:r>
              <a:rPr lang="en-US" b="1" dirty="0" smtClean="0">
                <a:solidFill>
                  <a:srgbClr val="C00000"/>
                </a:solidFill>
              </a:rPr>
              <a:t>DVD layout and content:</a:t>
            </a:r>
            <a:br>
              <a:rPr lang="en-US" b="1" dirty="0" smtClean="0">
                <a:solidFill>
                  <a:srgbClr val="C00000"/>
                </a:solidFill>
              </a:rPr>
            </a:br>
            <a:r>
              <a:rPr lang="en-US" sz="4000" b="1" dirty="0" smtClean="0">
                <a:solidFill>
                  <a:srgbClr val="C00000"/>
                </a:solidFill>
              </a:rPr>
              <a:t>Paper </a:t>
            </a:r>
            <a:r>
              <a:rPr lang="en-US" sz="4000" b="1" dirty="0">
                <a:solidFill>
                  <a:srgbClr val="C00000"/>
                </a:solidFill>
              </a:rPr>
              <a:t>Address List and </a:t>
            </a:r>
            <a:r>
              <a:rPr lang="en-US" sz="4000" b="1" dirty="0" smtClean="0">
                <a:solidFill>
                  <a:srgbClr val="C00000"/>
                </a:solidFill>
              </a:rPr>
              <a:t>Digital Map </a:t>
            </a:r>
            <a:r>
              <a:rPr lang="en-US" sz="3100" b="1" dirty="0" smtClean="0">
                <a:solidFill>
                  <a:srgbClr val="C00000"/>
                </a:solidFill>
              </a:rPr>
              <a:t>(Paper/Digital)</a:t>
            </a:r>
            <a:endParaRPr lang="en-US" sz="2000" b="1" dirty="0">
              <a:solidFill>
                <a:srgbClr val="C00000"/>
              </a:solidFill>
            </a:endParaRPr>
          </a:p>
        </p:txBody>
      </p:sp>
      <p:sp>
        <p:nvSpPr>
          <p:cNvPr id="3" name="Content Placeholder 2"/>
          <p:cNvSpPr>
            <a:spLocks noGrp="1"/>
          </p:cNvSpPr>
          <p:nvPr>
            <p:ph idx="1"/>
          </p:nvPr>
        </p:nvSpPr>
        <p:spPr>
          <a:xfrm>
            <a:off x="1104900" y="1295400"/>
            <a:ext cx="9982200" cy="4487863"/>
          </a:xfrm>
        </p:spPr>
        <p:txBody>
          <a:bodyPr>
            <a:normAutofit/>
          </a:bodyPr>
          <a:lstStyle/>
          <a:p>
            <a:r>
              <a:rPr lang="en-US" sz="3600" dirty="0" smtClean="0"/>
              <a:t>root </a:t>
            </a:r>
            <a:r>
              <a:rPr lang="en-US" sz="3600" dirty="0"/>
              <a:t>directory of </a:t>
            </a:r>
            <a:r>
              <a:rPr lang="en-US" sz="3600" dirty="0" smtClean="0"/>
              <a:t>DVD.</a:t>
            </a:r>
            <a:endParaRPr lang="en-US" sz="3600" dirty="0"/>
          </a:p>
          <a:p>
            <a:pPr lvl="1">
              <a:buSzPct val="75000"/>
              <a:buFont typeface="Courier New" panose="02070309020205020404" pitchFamily="49" charset="0"/>
              <a:buChar char="o"/>
            </a:pPr>
            <a:r>
              <a:rPr lang="en-US" sz="3200" dirty="0" smtClean="0"/>
              <a:t>2020LUCA_paper_respondent_guide.pdf</a:t>
            </a:r>
          </a:p>
          <a:p>
            <a:pPr lvl="1">
              <a:buSzPct val="75000"/>
              <a:buFont typeface="Courier New" panose="02070309020205020404" pitchFamily="49" charset="0"/>
              <a:buChar char="o"/>
            </a:pPr>
            <a:r>
              <a:rPr lang="en-US" sz="3200" dirty="0"/>
              <a:t>LUCA20_inventory.pdf</a:t>
            </a:r>
          </a:p>
          <a:p>
            <a:pPr lvl="1">
              <a:buSzPct val="75000"/>
              <a:buFont typeface="Courier New" panose="02070309020205020404" pitchFamily="49" charset="0"/>
              <a:buChar char="o"/>
            </a:pPr>
            <a:r>
              <a:rPr lang="en-US" sz="3200" dirty="0" smtClean="0"/>
              <a:t>Readmefirst3.txt</a:t>
            </a:r>
            <a:endParaRPr lang="en-US" sz="3200" dirty="0"/>
          </a:p>
          <a:p>
            <a:r>
              <a:rPr lang="en-US" sz="3600" dirty="0" smtClean="0"/>
              <a:t>“shape” folder.</a:t>
            </a:r>
            <a:endParaRPr lang="en-US" sz="3600" dirty="0"/>
          </a:p>
          <a:p>
            <a:pPr lvl="1">
              <a:buSzPct val="75000"/>
              <a:buFont typeface="Courier New" panose="02070309020205020404" pitchFamily="49" charset="0"/>
              <a:buChar char="o"/>
            </a:pPr>
            <a:r>
              <a:rPr lang="en-US" sz="3200" dirty="0" smtClean="0"/>
              <a:t>2020LUCA_&lt;EntityID&gt;_DISK2of2.exe</a:t>
            </a:r>
            <a:endParaRPr lang="en-US" sz="3200" dirty="0"/>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5</a:t>
            </a:fld>
            <a:endParaRPr lang="en-US" dirty="0">
              <a:solidFill>
                <a:schemeClr val="bg1">
                  <a:lumMod val="65000"/>
                </a:schemeClr>
              </a:solidFill>
            </a:endParaRPr>
          </a:p>
        </p:txBody>
      </p:sp>
    </p:spTree>
    <p:extLst>
      <p:ext uri="{BB962C8B-B14F-4D97-AF65-F5344CB8AC3E}">
        <p14:creationId xmlns:p14="http://schemas.microsoft.com/office/powerpoint/2010/main" val="3630579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normAutofit fontScale="90000"/>
          </a:bodyPr>
          <a:lstStyle/>
          <a:p>
            <a:r>
              <a:rPr lang="en-US" sz="4900" b="1" dirty="0" smtClean="0">
                <a:solidFill>
                  <a:srgbClr val="C00000"/>
                </a:solidFill>
              </a:rPr>
              <a:t>DVD layout and content:</a:t>
            </a:r>
            <a:r>
              <a:rPr lang="en-US" b="1" dirty="0" smtClean="0">
                <a:solidFill>
                  <a:srgbClr val="C00000"/>
                </a:solidFill>
              </a:rPr>
              <a:t/>
            </a:r>
            <a:br>
              <a:rPr lang="en-US" b="1" dirty="0" smtClean="0">
                <a:solidFill>
                  <a:srgbClr val="C00000"/>
                </a:solidFill>
              </a:rPr>
            </a:br>
            <a:r>
              <a:rPr lang="en-US" sz="4000" b="1" dirty="0" smtClean="0">
                <a:solidFill>
                  <a:srgbClr val="C00000"/>
                </a:solidFill>
              </a:rPr>
              <a:t>Digital </a:t>
            </a:r>
            <a:r>
              <a:rPr lang="en-US" sz="4000" b="1" dirty="0">
                <a:solidFill>
                  <a:srgbClr val="C00000"/>
                </a:solidFill>
              </a:rPr>
              <a:t>Address List and </a:t>
            </a:r>
            <a:r>
              <a:rPr lang="en-US" sz="4000" b="1" dirty="0" smtClean="0">
                <a:solidFill>
                  <a:srgbClr val="C00000"/>
                </a:solidFill>
              </a:rPr>
              <a:t>Digital Map </a:t>
            </a:r>
            <a:r>
              <a:rPr lang="en-US" sz="3100" b="1" dirty="0" smtClean="0">
                <a:solidFill>
                  <a:srgbClr val="C00000"/>
                </a:solidFill>
              </a:rPr>
              <a:t>(Digital/Digital)</a:t>
            </a:r>
            <a:endParaRPr lang="en-US" sz="3100" b="1" dirty="0">
              <a:solidFill>
                <a:srgbClr val="C00000"/>
              </a:solidFill>
            </a:endParaRPr>
          </a:p>
        </p:txBody>
      </p:sp>
      <p:sp>
        <p:nvSpPr>
          <p:cNvPr id="3" name="Content Placeholder 2"/>
          <p:cNvSpPr>
            <a:spLocks noGrp="1"/>
          </p:cNvSpPr>
          <p:nvPr>
            <p:ph sz="half" idx="1"/>
          </p:nvPr>
        </p:nvSpPr>
        <p:spPr>
          <a:xfrm>
            <a:off x="609600" y="1632857"/>
            <a:ext cx="5715000" cy="4517119"/>
          </a:xfrm>
        </p:spPr>
        <p:txBody>
          <a:bodyPr>
            <a:normAutofit/>
          </a:bodyPr>
          <a:lstStyle/>
          <a:p>
            <a:r>
              <a:rPr lang="en-US" sz="3200" dirty="0"/>
              <a:t>DVD with GUPS installation </a:t>
            </a:r>
            <a:r>
              <a:rPr lang="en-US" sz="3200" dirty="0" smtClean="0"/>
              <a:t>software.</a:t>
            </a:r>
            <a:endParaRPr lang="en-US" sz="3200" dirty="0"/>
          </a:p>
          <a:p>
            <a:r>
              <a:rPr lang="en-US" sz="3200" dirty="0"/>
              <a:t>DVD with Title 13 </a:t>
            </a:r>
            <a:r>
              <a:rPr lang="en-US" sz="3200" dirty="0" smtClean="0"/>
              <a:t>data.</a:t>
            </a:r>
            <a:endParaRPr lang="en-US" sz="3200" dirty="0"/>
          </a:p>
          <a:p>
            <a:pPr lvl="1">
              <a:buSzPct val="75000"/>
              <a:buFont typeface="Courier New" panose="02070309020205020404" pitchFamily="49" charset="0"/>
              <a:buChar char="o"/>
            </a:pPr>
            <a:r>
              <a:rPr lang="en-US" sz="2800" dirty="0"/>
              <a:t>“shape” </a:t>
            </a:r>
            <a:r>
              <a:rPr lang="en-US" sz="2800" dirty="0" smtClean="0"/>
              <a:t>folder.</a:t>
            </a:r>
            <a:endParaRPr lang="en-US" sz="2800" dirty="0"/>
          </a:p>
          <a:p>
            <a:pPr lvl="2"/>
            <a:r>
              <a:rPr lang="en-US" sz="2300" b="1" dirty="0"/>
              <a:t>2020LUCA_&lt;</a:t>
            </a:r>
            <a:r>
              <a:rPr lang="en-US" sz="2300" b="1" dirty="0" err="1"/>
              <a:t>EntityID</a:t>
            </a:r>
            <a:r>
              <a:rPr lang="en-US" sz="2300" b="1" dirty="0"/>
              <a:t>&gt;_DISK1of2.exe (**Title 13 material</a:t>
            </a:r>
            <a:r>
              <a:rPr lang="en-US" sz="2300" b="1" dirty="0" smtClean="0"/>
              <a:t>**).</a:t>
            </a:r>
            <a:endParaRPr lang="en-US" sz="2300" dirty="0"/>
          </a:p>
          <a:p>
            <a:pPr marL="0" indent="0">
              <a:buNone/>
            </a:pPr>
            <a:endParaRPr lang="en-US" dirty="0" smtClean="0">
              <a:latin typeface="Calibri" panose="020F0502020204030204" pitchFamily="34" charset="0"/>
              <a:cs typeface="Times New Roman" panose="02020603050405020304" pitchFamily="18" charset="0"/>
            </a:endParaRPr>
          </a:p>
        </p:txBody>
      </p:sp>
      <p:sp>
        <p:nvSpPr>
          <p:cNvPr id="2" name="Content Placeholder 1"/>
          <p:cNvSpPr>
            <a:spLocks noGrp="1"/>
          </p:cNvSpPr>
          <p:nvPr>
            <p:ph sz="half" idx="2"/>
          </p:nvPr>
        </p:nvSpPr>
        <p:spPr>
          <a:xfrm>
            <a:off x="5715000" y="1615169"/>
            <a:ext cx="6248400" cy="4525963"/>
          </a:xfrm>
        </p:spPr>
        <p:txBody>
          <a:bodyPr>
            <a:normAutofit/>
          </a:bodyPr>
          <a:lstStyle/>
          <a:p>
            <a:r>
              <a:rPr lang="en-US" sz="3200" dirty="0"/>
              <a:t>DVD with non-Title 13 </a:t>
            </a:r>
            <a:r>
              <a:rPr lang="en-US" sz="3200" dirty="0" smtClean="0"/>
              <a:t>data.</a:t>
            </a:r>
            <a:endParaRPr lang="en-US" sz="3200" dirty="0"/>
          </a:p>
          <a:p>
            <a:pPr lvl="1">
              <a:buSzPct val="75000"/>
              <a:buFont typeface="Courier New" panose="02070309020205020404" pitchFamily="49" charset="0"/>
              <a:buChar char="o"/>
            </a:pPr>
            <a:r>
              <a:rPr lang="en-US" sz="2800" dirty="0"/>
              <a:t>Root directory of </a:t>
            </a:r>
            <a:r>
              <a:rPr lang="en-US" sz="2800" dirty="0" smtClean="0"/>
              <a:t>DVD.</a:t>
            </a:r>
            <a:endParaRPr lang="en-US" sz="2800" dirty="0"/>
          </a:p>
          <a:p>
            <a:pPr lvl="2"/>
            <a:r>
              <a:rPr lang="en-US" sz="2300" dirty="0"/>
              <a:t>2020LUCA_digital_respondent_guide.pdf</a:t>
            </a:r>
          </a:p>
          <a:p>
            <a:pPr lvl="2"/>
            <a:r>
              <a:rPr lang="en-US" sz="2300" dirty="0"/>
              <a:t>2020LUCA_GUPS_respondent_guide.pdf</a:t>
            </a:r>
          </a:p>
          <a:p>
            <a:pPr lvl="2"/>
            <a:r>
              <a:rPr lang="en-US" sz="2300" dirty="0"/>
              <a:t>2020LUCA_header_file.txt</a:t>
            </a:r>
          </a:p>
          <a:p>
            <a:pPr lvl="2"/>
            <a:r>
              <a:rPr lang="en-US" sz="2300" dirty="0"/>
              <a:t>LUCA20_inventory.pdf</a:t>
            </a:r>
          </a:p>
          <a:p>
            <a:pPr lvl="2"/>
            <a:r>
              <a:rPr lang="en-US" sz="2300" dirty="0"/>
              <a:t>Readmefirst6.txt</a:t>
            </a:r>
          </a:p>
          <a:p>
            <a:pPr lvl="1">
              <a:buSzPct val="75000"/>
              <a:buFont typeface="Courier New" panose="02070309020205020404" pitchFamily="49" charset="0"/>
              <a:buChar char="o"/>
            </a:pPr>
            <a:r>
              <a:rPr lang="en-US" dirty="0"/>
              <a:t>“</a:t>
            </a:r>
            <a:r>
              <a:rPr lang="en-US" sz="2800" dirty="0"/>
              <a:t>shape” </a:t>
            </a:r>
            <a:r>
              <a:rPr lang="en-US" sz="2800" dirty="0" smtClean="0"/>
              <a:t>folder.</a:t>
            </a:r>
            <a:endParaRPr lang="en-US" sz="2800" dirty="0"/>
          </a:p>
          <a:p>
            <a:pPr lvl="2"/>
            <a:r>
              <a:rPr lang="en-US" sz="2400" dirty="0"/>
              <a:t>2020LUCA_&lt;</a:t>
            </a:r>
            <a:r>
              <a:rPr lang="en-US" sz="2400" dirty="0" err="1"/>
              <a:t>EntityID</a:t>
            </a:r>
            <a:r>
              <a:rPr lang="en-US" sz="2400" dirty="0"/>
              <a:t>&gt;_DISK2of2.exe</a:t>
            </a:r>
          </a:p>
          <a:p>
            <a:endParaRPr lang="en-US" dirty="0"/>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6</a:t>
            </a:fld>
            <a:endParaRPr lang="en-US" dirty="0">
              <a:solidFill>
                <a:schemeClr val="bg1">
                  <a:lumMod val="65000"/>
                </a:schemeClr>
              </a:solidFill>
            </a:endParaRPr>
          </a:p>
        </p:txBody>
      </p:sp>
    </p:spTree>
    <p:extLst>
      <p:ext uri="{BB962C8B-B14F-4D97-AF65-F5344CB8AC3E}">
        <p14:creationId xmlns:p14="http://schemas.microsoft.com/office/powerpoint/2010/main" val="14596131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normAutofit fontScale="90000"/>
          </a:bodyPr>
          <a:lstStyle/>
          <a:p>
            <a:r>
              <a:rPr lang="en-US" sz="4900" b="1" dirty="0" smtClean="0">
                <a:solidFill>
                  <a:srgbClr val="C00000"/>
                </a:solidFill>
              </a:rPr>
              <a:t>DVD layout and content:</a:t>
            </a:r>
            <a:r>
              <a:rPr lang="en-US" b="1" dirty="0" smtClean="0">
                <a:solidFill>
                  <a:srgbClr val="C00000"/>
                </a:solidFill>
              </a:rPr>
              <a:t/>
            </a:r>
            <a:br>
              <a:rPr lang="en-US" b="1" dirty="0" smtClean="0">
                <a:solidFill>
                  <a:srgbClr val="C00000"/>
                </a:solidFill>
              </a:rPr>
            </a:br>
            <a:r>
              <a:rPr lang="en-US" sz="4000" b="1" dirty="0" smtClean="0">
                <a:solidFill>
                  <a:srgbClr val="C00000"/>
                </a:solidFill>
              </a:rPr>
              <a:t>Digital </a:t>
            </a:r>
            <a:r>
              <a:rPr lang="en-US" sz="4000" b="1" dirty="0">
                <a:solidFill>
                  <a:srgbClr val="C00000"/>
                </a:solidFill>
              </a:rPr>
              <a:t>Address List and </a:t>
            </a:r>
            <a:r>
              <a:rPr lang="en-US" sz="4000" b="1" dirty="0" smtClean="0">
                <a:solidFill>
                  <a:srgbClr val="C00000"/>
                </a:solidFill>
              </a:rPr>
              <a:t>Digital Map </a:t>
            </a:r>
            <a:r>
              <a:rPr lang="en-US" sz="3100" b="1" dirty="0" smtClean="0">
                <a:solidFill>
                  <a:srgbClr val="C00000"/>
                </a:solidFill>
              </a:rPr>
              <a:t>(GUPS)</a:t>
            </a:r>
            <a:endParaRPr lang="en-US" sz="3100" b="1" dirty="0">
              <a:solidFill>
                <a:srgbClr val="C00000"/>
              </a:solidFill>
            </a:endParaRPr>
          </a:p>
        </p:txBody>
      </p:sp>
      <p:sp>
        <p:nvSpPr>
          <p:cNvPr id="3" name="Content Placeholder 2"/>
          <p:cNvSpPr>
            <a:spLocks noGrp="1"/>
          </p:cNvSpPr>
          <p:nvPr>
            <p:ph sz="half" idx="1"/>
          </p:nvPr>
        </p:nvSpPr>
        <p:spPr>
          <a:xfrm>
            <a:off x="598714" y="1593396"/>
            <a:ext cx="5725886" cy="4556580"/>
          </a:xfrm>
        </p:spPr>
        <p:txBody>
          <a:bodyPr>
            <a:normAutofit/>
          </a:bodyPr>
          <a:lstStyle/>
          <a:p>
            <a:r>
              <a:rPr lang="en-US" sz="3200" dirty="0" smtClean="0"/>
              <a:t>DVD </a:t>
            </a:r>
            <a:r>
              <a:rPr lang="en-US" sz="3200" dirty="0"/>
              <a:t>with GUPS installation </a:t>
            </a:r>
            <a:r>
              <a:rPr lang="en-US" sz="3200" dirty="0" smtClean="0"/>
              <a:t>software.</a:t>
            </a:r>
          </a:p>
          <a:p>
            <a:r>
              <a:rPr lang="en-US" sz="3200" dirty="0"/>
              <a:t>DVD with Title 13 </a:t>
            </a:r>
            <a:r>
              <a:rPr lang="en-US" sz="3200" dirty="0" smtClean="0"/>
              <a:t>data.</a:t>
            </a:r>
            <a:endParaRPr lang="en-US" sz="3200" dirty="0"/>
          </a:p>
          <a:p>
            <a:pPr lvl="1">
              <a:buSzPct val="75000"/>
              <a:buFont typeface="Courier New" panose="02070309020205020404" pitchFamily="49" charset="0"/>
              <a:buChar char="o"/>
            </a:pPr>
            <a:r>
              <a:rPr lang="en-US" sz="2800" dirty="0"/>
              <a:t>“shape” </a:t>
            </a:r>
            <a:r>
              <a:rPr lang="en-US" sz="2800" dirty="0" smtClean="0"/>
              <a:t>folder.</a:t>
            </a:r>
            <a:endParaRPr lang="en-US" sz="2800" dirty="0"/>
          </a:p>
          <a:p>
            <a:pPr lvl="2"/>
            <a:r>
              <a:rPr lang="en-US" sz="2300" b="1" dirty="0"/>
              <a:t>2020LUCA_&lt;</a:t>
            </a:r>
            <a:r>
              <a:rPr lang="en-US" sz="2300" b="1" dirty="0" err="1"/>
              <a:t>EntityID</a:t>
            </a:r>
            <a:r>
              <a:rPr lang="en-US" sz="2300" b="1" dirty="0"/>
              <a:t>&gt;_DISK1of2.exe (**Title 13 material</a:t>
            </a:r>
            <a:r>
              <a:rPr lang="en-US" sz="2300" b="1" dirty="0" smtClean="0"/>
              <a:t>**).</a:t>
            </a:r>
            <a:endParaRPr lang="en-US" sz="2300" dirty="0"/>
          </a:p>
          <a:p>
            <a:pPr marL="0" indent="0">
              <a:buNone/>
            </a:pPr>
            <a:endParaRPr lang="en-US" dirty="0" smtClean="0">
              <a:latin typeface="Calibri" panose="020F0502020204030204" pitchFamily="34" charset="0"/>
              <a:cs typeface="Times New Roman" panose="02020603050405020304" pitchFamily="18" charset="0"/>
            </a:endParaRPr>
          </a:p>
        </p:txBody>
      </p:sp>
      <p:sp>
        <p:nvSpPr>
          <p:cNvPr id="2" name="Content Placeholder 1"/>
          <p:cNvSpPr>
            <a:spLocks noGrp="1"/>
          </p:cNvSpPr>
          <p:nvPr>
            <p:ph sz="half" idx="2"/>
          </p:nvPr>
        </p:nvSpPr>
        <p:spPr>
          <a:xfrm>
            <a:off x="5715000" y="1593395"/>
            <a:ext cx="6477000" cy="4732339"/>
          </a:xfrm>
        </p:spPr>
        <p:txBody>
          <a:bodyPr>
            <a:normAutofit/>
          </a:bodyPr>
          <a:lstStyle/>
          <a:p>
            <a:r>
              <a:rPr lang="en-US" sz="3200" dirty="0"/>
              <a:t>DVD with non-Title 13 </a:t>
            </a:r>
            <a:r>
              <a:rPr lang="en-US" sz="3200" dirty="0" smtClean="0"/>
              <a:t>data.</a:t>
            </a:r>
            <a:endParaRPr lang="en-US" sz="3200" dirty="0"/>
          </a:p>
          <a:p>
            <a:pPr lvl="1">
              <a:buSzPct val="75000"/>
              <a:buFont typeface="Courier New" panose="02070309020205020404" pitchFamily="49" charset="0"/>
              <a:buChar char="o"/>
            </a:pPr>
            <a:r>
              <a:rPr lang="en-US" sz="2800" dirty="0"/>
              <a:t>Root directory of </a:t>
            </a:r>
            <a:r>
              <a:rPr lang="en-US" sz="2800" dirty="0" smtClean="0"/>
              <a:t>DVD.</a:t>
            </a:r>
            <a:endParaRPr lang="en-US" sz="2800" dirty="0"/>
          </a:p>
          <a:p>
            <a:pPr lvl="2"/>
            <a:r>
              <a:rPr lang="en-US" sz="2300" dirty="0"/>
              <a:t>2020LUCA_digital_respondent_guide.pdf</a:t>
            </a:r>
          </a:p>
          <a:p>
            <a:pPr lvl="2"/>
            <a:r>
              <a:rPr lang="en-US" sz="2300" dirty="0"/>
              <a:t>2020LUCA_GUPS_respondent_guide.pdf</a:t>
            </a:r>
          </a:p>
          <a:p>
            <a:pPr lvl="2"/>
            <a:r>
              <a:rPr lang="en-US" sz="2300" dirty="0"/>
              <a:t>2020LUCA_header_file.txt</a:t>
            </a:r>
          </a:p>
          <a:p>
            <a:pPr lvl="2"/>
            <a:r>
              <a:rPr lang="en-US" sz="2300" dirty="0"/>
              <a:t>LUCA20_inventory.pdf</a:t>
            </a:r>
          </a:p>
          <a:p>
            <a:pPr lvl="2"/>
            <a:r>
              <a:rPr lang="en-US" sz="2300" dirty="0"/>
              <a:t>Readmefirst6.txt</a:t>
            </a:r>
          </a:p>
          <a:p>
            <a:pPr lvl="1">
              <a:buSzPct val="75000"/>
              <a:buFont typeface="Courier New" panose="02070309020205020404" pitchFamily="49" charset="0"/>
              <a:buChar char="o"/>
            </a:pPr>
            <a:r>
              <a:rPr lang="en-US" dirty="0"/>
              <a:t>“</a:t>
            </a:r>
            <a:r>
              <a:rPr lang="en-US" sz="2800" dirty="0"/>
              <a:t>shape” </a:t>
            </a:r>
            <a:r>
              <a:rPr lang="en-US" sz="2800" dirty="0" smtClean="0"/>
              <a:t>folder.</a:t>
            </a:r>
            <a:endParaRPr lang="en-US" sz="2800" dirty="0"/>
          </a:p>
          <a:p>
            <a:pPr lvl="2"/>
            <a:r>
              <a:rPr lang="en-US" sz="2400" dirty="0"/>
              <a:t>2020LUCA_&lt;</a:t>
            </a:r>
            <a:r>
              <a:rPr lang="en-US" sz="2400" dirty="0" err="1"/>
              <a:t>EntityID</a:t>
            </a:r>
            <a:r>
              <a:rPr lang="en-US" sz="2400" dirty="0"/>
              <a:t>&gt;_DISK2of2.exe</a:t>
            </a:r>
          </a:p>
          <a:p>
            <a:endParaRPr lang="en-US" dirty="0"/>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7</a:t>
            </a:fld>
            <a:endParaRPr lang="en-US" dirty="0">
              <a:solidFill>
                <a:schemeClr val="bg1">
                  <a:lumMod val="65000"/>
                </a:schemeClr>
              </a:solidFill>
            </a:endParaRPr>
          </a:p>
        </p:txBody>
      </p:sp>
    </p:spTree>
    <p:extLst>
      <p:ext uri="{BB962C8B-B14F-4D97-AF65-F5344CB8AC3E}">
        <p14:creationId xmlns:p14="http://schemas.microsoft.com/office/powerpoint/2010/main" val="2416895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313"/>
            <a:ext cx="10972800" cy="1143000"/>
          </a:xfrm>
        </p:spPr>
        <p:txBody>
          <a:bodyPr/>
          <a:lstStyle/>
          <a:p>
            <a:r>
              <a:rPr lang="en-US" b="1" dirty="0" smtClean="0">
                <a:solidFill>
                  <a:srgbClr val="C00000"/>
                </a:solidFill>
                <a:latin typeface="Calibri" panose="020F0502020204030204" pitchFamily="34" charset="0"/>
                <a:cs typeface="Times New Roman" panose="02020603050405020304" pitchFamily="18" charset="0"/>
              </a:rPr>
              <a:t>TIGER Partnership </a:t>
            </a:r>
            <a:r>
              <a:rPr lang="en-US" b="1" dirty="0" err="1" smtClean="0">
                <a:solidFill>
                  <a:srgbClr val="C00000"/>
                </a:solidFill>
                <a:latin typeface="Calibri" panose="020F0502020204030204" pitchFamily="34" charset="0"/>
                <a:cs typeface="Times New Roman" panose="02020603050405020304" pitchFamily="18" charset="0"/>
              </a:rPr>
              <a:t>shapefiles</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12648" y="914400"/>
            <a:ext cx="10820400" cy="5024887"/>
          </a:xfrm>
        </p:spPr>
        <p:txBody>
          <a:bodyPr>
            <a:normAutofit fontScale="85000" lnSpcReduction="20000"/>
          </a:bodyPr>
          <a:lstStyle/>
          <a:p>
            <a:r>
              <a:rPr lang="en-US" sz="4000" dirty="0"/>
              <a:t>Created from Master Address File/Topologically Integrated Geographic Encoding and Referencing (MAF/TIGER) </a:t>
            </a:r>
            <a:r>
              <a:rPr lang="en-US" sz="4000" dirty="0" smtClean="0"/>
              <a:t>System</a:t>
            </a:r>
            <a:r>
              <a:rPr lang="en-US" sz="4000" dirty="0"/>
              <a:t>.</a:t>
            </a:r>
          </a:p>
          <a:p>
            <a:r>
              <a:rPr lang="en-US" sz="4000" dirty="0" smtClean="0"/>
              <a:t>Require use of a </a:t>
            </a:r>
            <a:r>
              <a:rPr lang="en-US" sz="4000" dirty="0" smtClean="0"/>
              <a:t>GIS.</a:t>
            </a:r>
            <a:endParaRPr lang="en-US" sz="4000" dirty="0" smtClean="0"/>
          </a:p>
          <a:p>
            <a:r>
              <a:rPr lang="en-US" sz="4000" dirty="0" smtClean="0"/>
              <a:t>County based </a:t>
            </a:r>
            <a:r>
              <a:rPr lang="en-US" sz="4000" dirty="0" err="1" smtClean="0"/>
              <a:t>shapefiles</a:t>
            </a:r>
            <a:r>
              <a:rPr lang="en-US" sz="4000" dirty="0" smtClean="0"/>
              <a:t>, regardless of entity.</a:t>
            </a:r>
          </a:p>
          <a:p>
            <a:r>
              <a:rPr lang="en-US" sz="4000" dirty="0" smtClean="0"/>
              <a:t>Do not contain structure points, so not Title 13 material.</a:t>
            </a:r>
          </a:p>
          <a:p>
            <a:pPr lvl="1">
              <a:buSzPct val="75000"/>
              <a:buFont typeface="Courier New" panose="02070309020205020404" pitchFamily="49" charset="0"/>
              <a:buChar char="o"/>
            </a:pPr>
            <a:r>
              <a:rPr lang="en-US" sz="3800" dirty="0" smtClean="0"/>
              <a:t>Generate structure points using U.S. Census Bureau’s digital address list (Title 13 material); refer to Respondent Guide Chapter 6.</a:t>
            </a:r>
          </a:p>
          <a:p>
            <a:r>
              <a:rPr lang="en-US" sz="4000" dirty="0" smtClean="0"/>
              <a:t>Retain vintage for use in feedback products.</a:t>
            </a:r>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8</a:t>
            </a:fld>
            <a:endParaRPr lang="en-US" dirty="0">
              <a:solidFill>
                <a:schemeClr val="bg1">
                  <a:lumMod val="65000"/>
                </a:schemeClr>
              </a:solidFill>
            </a:endParaRPr>
          </a:p>
        </p:txBody>
      </p:sp>
    </p:spTree>
    <p:extLst>
      <p:ext uri="{BB962C8B-B14F-4D97-AF65-F5344CB8AC3E}">
        <p14:creationId xmlns:p14="http://schemas.microsoft.com/office/powerpoint/2010/main" val="16531678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313"/>
            <a:ext cx="10972800" cy="1143000"/>
          </a:xfrm>
        </p:spPr>
        <p:txBody>
          <a:bodyPr/>
          <a:lstStyle/>
          <a:p>
            <a:r>
              <a:rPr lang="en-US" b="1" dirty="0" smtClean="0">
                <a:solidFill>
                  <a:srgbClr val="C00000"/>
                </a:solidFill>
                <a:latin typeface="Calibri" panose="020F0502020204030204" pitchFamily="34" charset="0"/>
                <a:cs typeface="Times New Roman" panose="02020603050405020304" pitchFamily="18" charset="0"/>
              </a:rPr>
              <a:t>Edits to the TIGER Partnership </a:t>
            </a:r>
            <a:r>
              <a:rPr lang="en-US" b="1" dirty="0" err="1" smtClean="0">
                <a:solidFill>
                  <a:srgbClr val="C00000"/>
                </a:solidFill>
                <a:latin typeface="Calibri" panose="020F0502020204030204" pitchFamily="34" charset="0"/>
                <a:cs typeface="Times New Roman" panose="02020603050405020304" pitchFamily="18" charset="0"/>
              </a:rPr>
              <a:t>shapefiles</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09600" y="838200"/>
            <a:ext cx="10972800" cy="5334000"/>
          </a:xfrm>
        </p:spPr>
        <p:txBody>
          <a:bodyPr>
            <a:normAutofit fontScale="92500" lnSpcReduction="10000"/>
          </a:bodyPr>
          <a:lstStyle/>
          <a:p>
            <a:r>
              <a:rPr lang="en-US" sz="3600" b="1" dirty="0" smtClean="0"/>
              <a:t>Address focused operation</a:t>
            </a:r>
            <a:r>
              <a:rPr lang="en-US" sz="3600" dirty="0" smtClean="0"/>
              <a:t>, but updates to address list may require updates to digital maps.</a:t>
            </a:r>
          </a:p>
          <a:p>
            <a:r>
              <a:rPr lang="en-US" sz="3600" dirty="0" smtClean="0"/>
              <a:t>Allow submission of linear feature updates electronically.</a:t>
            </a:r>
          </a:p>
          <a:p>
            <a:pPr lvl="1">
              <a:buSzPct val="75000"/>
              <a:buFont typeface="Courier New" panose="02070309020205020404" pitchFamily="49" charset="0"/>
              <a:buChar char="o"/>
            </a:pPr>
            <a:r>
              <a:rPr lang="en-US" sz="3200" dirty="0" smtClean="0"/>
              <a:t>Importing </a:t>
            </a:r>
            <a:r>
              <a:rPr lang="en-US" sz="3200" dirty="0" err="1" smtClean="0"/>
              <a:t>shapefiles</a:t>
            </a:r>
            <a:r>
              <a:rPr lang="en-US" sz="3200" dirty="0" smtClean="0"/>
              <a:t>, editing features, and exporting </a:t>
            </a:r>
            <a:r>
              <a:rPr lang="en-US" sz="3200" dirty="0" err="1" smtClean="0"/>
              <a:t>shapefiles</a:t>
            </a:r>
            <a:r>
              <a:rPr lang="en-US" sz="3200" dirty="0" smtClean="0"/>
              <a:t>.</a:t>
            </a:r>
          </a:p>
          <a:p>
            <a:r>
              <a:rPr lang="en-US" sz="3600" dirty="0" smtClean="0"/>
              <a:t>Edges </a:t>
            </a:r>
            <a:r>
              <a:rPr lang="en-US" sz="3600" dirty="0" err="1" smtClean="0"/>
              <a:t>shapefile</a:t>
            </a:r>
            <a:r>
              <a:rPr lang="en-US" sz="3600" dirty="0" smtClean="0"/>
              <a:t> contains all linear features </a:t>
            </a:r>
            <a:r>
              <a:rPr lang="en-US" sz="3000" dirty="0" smtClean="0"/>
              <a:t>(road, rail, hydro).</a:t>
            </a:r>
            <a:endParaRPr lang="en-US" sz="2600" dirty="0" smtClean="0"/>
          </a:p>
          <a:p>
            <a:pPr lvl="1">
              <a:buSzPct val="75000"/>
              <a:buFont typeface="Courier New" panose="02070309020205020404" pitchFamily="49" charset="0"/>
              <a:buChar char="o"/>
            </a:pPr>
            <a:r>
              <a:rPr lang="en-US" sz="3200" dirty="0" smtClean="0"/>
              <a:t>Used to Add Lines, Delete Lines, or Change Attribution </a:t>
            </a:r>
            <a:r>
              <a:rPr lang="en-US" sz="3200" b="1" dirty="0" smtClean="0"/>
              <a:t>for roads.</a:t>
            </a:r>
          </a:p>
          <a:p>
            <a:r>
              <a:rPr lang="en-US" sz="3600" dirty="0" smtClean="0"/>
              <a:t>Tabblock2010 </a:t>
            </a:r>
            <a:r>
              <a:rPr lang="en-US" sz="3600" dirty="0" err="1" smtClean="0"/>
              <a:t>shapefile</a:t>
            </a:r>
            <a:r>
              <a:rPr lang="en-US" sz="3600" dirty="0" smtClean="0"/>
              <a:t> contains tabulation blocks used for 2020 LUCA.</a:t>
            </a:r>
          </a:p>
          <a:p>
            <a:pPr lvl="1">
              <a:buSzPct val="75000"/>
              <a:buFont typeface="Courier New" panose="02070309020205020404" pitchFamily="49" charset="0"/>
              <a:buChar char="o"/>
            </a:pPr>
            <a:r>
              <a:rPr lang="en-US" sz="3200" dirty="0" smtClean="0"/>
              <a:t>Used to geocode addresses.</a:t>
            </a:r>
          </a:p>
          <a:p>
            <a:r>
              <a:rPr lang="en-US" sz="3600" dirty="0" smtClean="0"/>
              <a:t>More details in Respondent Guide Chapter 5.</a:t>
            </a:r>
          </a:p>
        </p:txBody>
      </p:sp>
      <p:sp>
        <p:nvSpPr>
          <p:cNvPr id="4" name="Slide Number Placeholder 3"/>
          <p:cNvSpPr>
            <a:spLocks noGrp="1"/>
          </p:cNvSpPr>
          <p:nvPr>
            <p:ph type="sldNum" sz="quarter" idx="12"/>
          </p:nvPr>
        </p:nvSpPr>
        <p:spPr/>
        <p:txBody>
          <a:bodyPr/>
          <a:lstStyle/>
          <a:p>
            <a:fld id="{03AE04C5-3085-4F64-BC65-54FE2DBF6EB1}" type="slidenum">
              <a:rPr lang="en-US" sz="1200" smtClean="0">
                <a:solidFill>
                  <a:schemeClr val="bg1">
                    <a:lumMod val="65000"/>
                  </a:schemeClr>
                </a:solidFill>
              </a:rPr>
              <a:pPr/>
              <a:t>9</a:t>
            </a:fld>
            <a:endParaRPr lang="en-US" dirty="0">
              <a:solidFill>
                <a:schemeClr val="bg1">
                  <a:lumMod val="65000"/>
                </a:schemeClr>
              </a:solidFill>
            </a:endParaRPr>
          </a:p>
        </p:txBody>
      </p:sp>
    </p:spTree>
    <p:extLst>
      <p:ext uri="{BB962C8B-B14F-4D97-AF65-F5344CB8AC3E}">
        <p14:creationId xmlns:p14="http://schemas.microsoft.com/office/powerpoint/2010/main" val="398967884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HAPE_LOCKS" val="1983"/>
</p:tagLst>
</file>

<file path=ppt/tags/tag2.xml><?xml version="1.0" encoding="utf-8"?>
<p:tagLst xmlns:a="http://schemas.openxmlformats.org/drawingml/2006/main" xmlns:r="http://schemas.openxmlformats.org/officeDocument/2006/relationships" xmlns:p="http://schemas.openxmlformats.org/presentationml/2006/main">
  <p:tag name="SHAPE_LOCKS" val="198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43B1F9FA5B2E847971EAB42F3EC9A01" ma:contentTypeVersion="1" ma:contentTypeDescription="Create a new document." ma:contentTypeScope="" ma:versionID="6a05c86d16e1835808316868a7ca6065">
  <xsd:schema xmlns:xsd="http://www.w3.org/2001/XMLSchema" xmlns:xs="http://www.w3.org/2001/XMLSchema" xmlns:p="http://schemas.microsoft.com/office/2006/metadata/properties" xmlns:ns1="http://schemas.microsoft.com/sharepoint/v3" xmlns:ns2="8557a95a-962d-47e7-8af1-548f79049771" targetNamespace="http://schemas.microsoft.com/office/2006/metadata/properties" ma:root="true" ma:fieldsID="2bb8dfbcc59ace8b8b13156065cb8351" ns1:_="" ns2:_="">
    <xsd:import namespace="http://schemas.microsoft.com/sharepoint/v3"/>
    <xsd:import namespace="8557a95a-962d-47e7-8af1-548f79049771"/>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Scheduling Start Date" ma:description="" ma:hidden="true" ma:internalName="PublishingStartDate">
      <xsd:simpleType>
        <xsd:restriction base="dms:Unknown"/>
      </xsd:simpleType>
    </xsd:element>
    <xsd:element name="PublishingExpirationDate" ma:index="12"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557a95a-962d-47e7-8af1-548f79049771"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_dlc_DocId xmlns="8557a95a-962d-47e7-8af1-548f79049771">3J7TJ2AYAA5W-134-54</_dlc_DocId>
    <_dlc_DocIdUrl xmlns="8557a95a-962d-47e7-8af1-548f79049771">
      <Url>https://collab.ecm.census.gov/div/cnmp/intranet/CIDB/_layouts/DocIdRedir.aspx?ID=3J7TJ2AYAA5W-134-54</Url>
      <Description>3J7TJ2AYAA5W-134-54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CAE4A8BB-C348-4B56-85AF-A0A056390D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557a95a-962d-47e7-8af1-548f790497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F52EFC0-1103-45EF-9816-A5E63FC980A4}">
  <ds:schemaRefs>
    <ds:schemaRef ds:uri="http://schemas.microsoft.com/sharepoint/v3/contenttype/forms"/>
  </ds:schemaRefs>
</ds:datastoreItem>
</file>

<file path=customXml/itemProps3.xml><?xml version="1.0" encoding="utf-8"?>
<ds:datastoreItem xmlns:ds="http://schemas.openxmlformats.org/officeDocument/2006/customXml" ds:itemID="{6AED58F6-4152-4975-AB0D-8141D60CDF06}">
  <ds:schemaRefs>
    <ds:schemaRef ds:uri="http://purl.org/dc/term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8557a95a-962d-47e7-8af1-548f79049771"/>
    <ds:schemaRef ds:uri="http://schemas.microsoft.com/office/2006/metadata/properties"/>
    <ds:schemaRef ds:uri="http://schemas.openxmlformats.org/package/2006/metadata/core-properties"/>
    <ds:schemaRef ds:uri="http://schemas.microsoft.com/sharepoint/v3"/>
  </ds:schemaRefs>
</ds:datastoreItem>
</file>

<file path=customXml/itemProps4.xml><?xml version="1.0" encoding="utf-8"?>
<ds:datastoreItem xmlns:ds="http://schemas.openxmlformats.org/officeDocument/2006/customXml" ds:itemID="{25CC94F2-DA45-477E-ADF2-6542354670FA}">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5948</TotalTime>
  <Words>2824</Words>
  <Application>Microsoft Office PowerPoint</Application>
  <PresentationFormat>Widescreen</PresentationFormat>
  <Paragraphs>217</Paragraphs>
  <Slides>11</Slides>
  <Notes>11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11</vt:i4>
      </vt:variant>
    </vt:vector>
  </HeadingPairs>
  <TitlesOfParts>
    <vt:vector size="18" baseType="lpstr">
      <vt:lpstr>Arial</vt:lpstr>
      <vt:lpstr>Calibri</vt:lpstr>
      <vt:lpstr>Courier New</vt:lpstr>
      <vt:lpstr>Times New Roman</vt:lpstr>
      <vt:lpstr>Wingdings</vt:lpstr>
      <vt:lpstr>Office Theme</vt:lpstr>
      <vt:lpstr>1_Office Theme</vt:lpstr>
      <vt:lpstr>2020 Census Local Update of Census Addresses Operation (LUCA)</vt:lpstr>
      <vt:lpstr>Agenda</vt:lpstr>
      <vt:lpstr>Product Preferences – Digital Map materials</vt:lpstr>
      <vt:lpstr>Delivery of LUCA digital materials</vt:lpstr>
      <vt:lpstr>DVD layout and content: Paper Address List and Digital Map (Paper/Digital)</vt:lpstr>
      <vt:lpstr>DVD layout and content: Digital Address List and Digital Map (Digital/Digital)</vt:lpstr>
      <vt:lpstr>DVD layout and content: Digital Address List and Digital Map (GUPS)</vt:lpstr>
      <vt:lpstr>TIGER Partnership shapefiles</vt:lpstr>
      <vt:lpstr>Edits to the TIGER Partnership shapefiles</vt:lpstr>
      <vt:lpstr>Support and assistance</vt:lpstr>
      <vt:lpstr>Connect with us</vt:lpstr>
    </vt:vector>
  </TitlesOfParts>
  <Company>U.S. Department of Commerce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 LUCA Training Digital Maps Materials Module</dc:title>
  <dc:creator>U.S. Census Bureau</dc:creator>
  <cp:lastModifiedBy>Meredith L Gillum (CENSUS/GEO FED)</cp:lastModifiedBy>
  <cp:revision>492</cp:revision>
  <cp:lastPrinted>2017-08-24T16:16:53Z</cp:lastPrinted>
  <dcterms:created xsi:type="dcterms:W3CDTF">2016-11-09T16:58:51Z</dcterms:created>
  <dcterms:modified xsi:type="dcterms:W3CDTF">2018-01-11T18:37:39Z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0x010100743B1F9FA5B2E847971EAB42F3EC9A01</vt:lpwstr>
  </property>
  <property fmtid="{D5CDD505-2E9C-101B-9397-08002B2CF9AE}" pid="3" name="_dlc_DocIdItemGuid">
    <vt:lpwstr>c27e0c36-c330-4c3d-8d82-a730cb1dcb64</vt:lpwstr>
  </property>
</Properties>
</file>